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57" r:id="rId5"/>
    <p:sldId id="256" r:id="rId6"/>
    <p:sldId id="259" r:id="rId7"/>
    <p:sldId id="258"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D5D283-210F-4351-8FC1-EB0EBF217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2BB10-C08B-4C93-9C66-4D8017F6B1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016B16-0876-40DB-959A-1563A2AF1FC0}" type="datetimeFigureOut">
              <a:rPr lang="en-US" smtClean="0"/>
              <a:t>7/31/2020</a:t>
            </a:fld>
            <a:endParaRPr lang="en-US"/>
          </a:p>
        </p:txBody>
      </p:sp>
      <p:sp>
        <p:nvSpPr>
          <p:cNvPr id="4" name="Footer Placeholder 3">
            <a:extLst>
              <a:ext uri="{FF2B5EF4-FFF2-40B4-BE49-F238E27FC236}">
                <a16:creationId xmlns:a16="http://schemas.microsoft.com/office/drawing/2014/main" id="{CAA35FE7-0237-4EDC-A199-7EF58078BF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F12F6B-90B2-462F-A084-37B1109F4E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80E715-E6E2-4599-9C52-6E9CE8FF7749}" type="slidenum">
              <a:rPr lang="en-US" smtClean="0"/>
              <a:t>‹#›</a:t>
            </a:fld>
            <a:endParaRPr lang="en-US"/>
          </a:p>
        </p:txBody>
      </p:sp>
    </p:spTree>
    <p:extLst>
      <p:ext uri="{BB962C8B-B14F-4D97-AF65-F5344CB8AC3E}">
        <p14:creationId xmlns:p14="http://schemas.microsoft.com/office/powerpoint/2010/main" val="32367200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26D86-CD0C-447A-B294-C6FE80E3F3CD}" type="datetimeFigureOut">
              <a:rPr lang="en-US" smtClean="0"/>
              <a:t>7/31/2020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AE514-AD8D-4DE5-8A10-C5ABC2B87174}" type="slidenum">
              <a:rPr lang="en-US" smtClean="0"/>
              <a:t>‹#›</a:t>
            </a:fld>
            <a:endParaRPr lang="en-US"/>
          </a:p>
        </p:txBody>
      </p:sp>
    </p:spTree>
    <p:extLst>
      <p:ext uri="{BB962C8B-B14F-4D97-AF65-F5344CB8AC3E}">
        <p14:creationId xmlns:p14="http://schemas.microsoft.com/office/powerpoint/2010/main" val="42373841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428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E1D2E7-766F-4203-AC60-82CDF005701C}" type="datetime1">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36B22F-97D9-459F-8FEA-43057D10BB7F}" type="datetime1">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C63C6-E3EA-4344-BC2D-1207542761A6}" type="datetime1">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54618-DCA6-4EE8-B6FC-37195D1FD802}" type="datetime1">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7823D-E38D-4904-914C-F365F655B475}" type="datetime1">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976221-28F2-48E6-919D-FCECDC5B7B25}" type="datetime1">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79D19-A00D-4467-8BCC-8FC22D1C0814}" type="datetime1">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A23643-136C-4058-9C9F-AA5F6602305C}" type="datetime1">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E4AF2-230D-4240-A96D-6EE6F1A96F96}" type="datetime1">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DC8278-F573-4767-B4BB-8EAE346FE403}" type="datetime1">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14C588-9D73-45FC-8048-7FBA597B25C0}" type="datetime1">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C8A9E-6B39-40C0-8E3C-DA7B6BC4B719}" type="datetime1">
              <a:rPr lang="en-US" smtClean="0"/>
              <a:t>7/31/2020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ddiOJLuu2mo"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history.com/topics/industrial-revolution/child-labor"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http://memory.loc.gov/service/pnp/nclc/01400/01409r.jp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 bar with black background and the words Carl Sandburg Home National Historic Site in white text.  A National Park Service arrowhead is on the right.">
            <a:extLst>
              <a:ext uri="{FF2B5EF4-FFF2-40B4-BE49-F238E27FC236}">
                <a16:creationId xmlns:a16="http://schemas.microsoft.com/office/drawing/2014/main" id="{277F69B2-A0BD-4C77-BA24-8D6066045A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21437" y="334684"/>
            <a:ext cx="10949126" cy="1049059"/>
          </a:xfrm>
          <a:prstGeom prst="rect">
            <a:avLst/>
          </a:prstGeom>
        </p:spPr>
      </p:pic>
      <p:sp>
        <p:nvSpPr>
          <p:cNvPr id="4" name="Title">
            <a:extLst>
              <a:ext uri="{FF2B5EF4-FFF2-40B4-BE49-F238E27FC236}">
                <a16:creationId xmlns:a16="http://schemas.microsoft.com/office/drawing/2014/main" id="{02DBC720-172F-4070-B0A2-3449D912BE03}"/>
              </a:ext>
            </a:extLst>
          </p:cNvPr>
          <p:cNvSpPr/>
          <p:nvPr/>
        </p:nvSpPr>
        <p:spPr>
          <a:xfrm>
            <a:off x="1273629" y="2125163"/>
            <a:ext cx="5443808" cy="30162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b="0" i="0" dirty="0">
              <a:solidFill>
                <a:srgbClr val="555555"/>
              </a:solidFill>
              <a:effectLst/>
              <a:latin typeface="Arial" panose="020B0604020202020204" pitchFamily="34" charset="0"/>
            </a:endParaRPr>
          </a:p>
          <a:p>
            <a:endParaRPr lang="en-US" dirty="0">
              <a:solidFill>
                <a:srgbClr val="555555"/>
              </a:solidFill>
              <a:latin typeface="Arial" panose="020B0604020202020204" pitchFamily="34" charset="0"/>
            </a:endParaRPr>
          </a:p>
          <a:p>
            <a:r>
              <a:rPr lang="en-US" b="0" i="0" dirty="0">
                <a:solidFill>
                  <a:srgbClr val="555555"/>
                </a:solidFill>
                <a:effectLst/>
                <a:latin typeface="Arial" panose="020B0604020202020204" pitchFamily="34" charset="0"/>
              </a:rPr>
              <a:t>www.nps.gov/carl</a:t>
            </a:r>
          </a:p>
        </p:txBody>
      </p:sp>
      <p:pic>
        <p:nvPicPr>
          <p:cNvPr id="5" name="Picture 4" descr="Black and white portrait photo of Carl Sandburg.">
            <a:extLst>
              <a:ext uri="{FF2B5EF4-FFF2-40B4-BE49-F238E27FC236}">
                <a16:creationId xmlns:a16="http://schemas.microsoft.com/office/drawing/2014/main" id="{A9DDDDCA-6EF4-43F8-A8E7-EB2EDD380CCC}"/>
              </a:ext>
            </a:extLst>
          </p:cNvPr>
          <p:cNvPicPr>
            <a:picLocks noChangeAspect="1"/>
          </p:cNvPicPr>
          <p:nvPr/>
        </p:nvPicPr>
        <p:blipFill>
          <a:blip r:embed="rId4"/>
          <a:stretch>
            <a:fillRect/>
          </a:stretch>
        </p:blipFill>
        <p:spPr>
          <a:xfrm>
            <a:off x="8772967" y="2125163"/>
            <a:ext cx="2797596" cy="3592286"/>
          </a:xfrm>
          <a:prstGeom prst="rect">
            <a:avLst/>
          </a:prstGeom>
        </p:spPr>
      </p:pic>
      <p:sp>
        <p:nvSpPr>
          <p:cNvPr id="7" name="Slide Number Placeholder 6">
            <a:extLst>
              <a:ext uri="{FF2B5EF4-FFF2-40B4-BE49-F238E27FC236}">
                <a16:creationId xmlns:a16="http://schemas.microsoft.com/office/drawing/2014/main" id="{20606B31-B1C9-4C88-A54F-DB11A95C9D88}"/>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68991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97BD21-27CF-4080-9766-BD56FE4B7F3A}"/>
              </a:ext>
            </a:extLst>
          </p:cNvPr>
          <p:cNvSpPr txBox="1">
            <a:spLocks/>
          </p:cNvSpPr>
          <p:nvPr/>
        </p:nvSpPr>
        <p:spPr>
          <a:xfrm>
            <a:off x="96456" y="321780"/>
            <a:ext cx="11835113" cy="921474"/>
          </a:xfrm>
          <a:prstGeom prst="rect">
            <a:avLst/>
          </a:prstGeom>
          <a:solidFill>
            <a:schemeClr val="accent6">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   Problems And Perspectives Notes sheet</a:t>
            </a:r>
          </a:p>
        </p:txBody>
      </p:sp>
      <p:sp>
        <p:nvSpPr>
          <p:cNvPr id="2" name="Rectangle 1">
            <a:extLst>
              <a:ext uri="{FF2B5EF4-FFF2-40B4-BE49-F238E27FC236}">
                <a16:creationId xmlns:a16="http://schemas.microsoft.com/office/drawing/2014/main" id="{A8263938-287D-4899-B477-06E145FF1DFE}"/>
              </a:ext>
            </a:extLst>
          </p:cNvPr>
          <p:cNvSpPr/>
          <p:nvPr/>
        </p:nvSpPr>
        <p:spPr>
          <a:xfrm>
            <a:off x="547935" y="1508430"/>
            <a:ext cx="10805865" cy="1200329"/>
          </a:xfrm>
          <a:prstGeom prst="rect">
            <a:avLst/>
          </a:prstGeom>
        </p:spPr>
        <p:txBody>
          <a:bodyPr wrap="square">
            <a:spAutoFit/>
          </a:bodyPr>
          <a:lstStyle/>
          <a:p>
            <a:r>
              <a:rPr lang="en-US" dirty="0">
                <a:latin typeface="Arial"/>
                <a:cs typeface="Calibri" panose="020F0502020204030204"/>
              </a:rPr>
              <a:t>Use this page to answer the questions from your selected “Point of View.”</a:t>
            </a:r>
          </a:p>
          <a:p>
            <a:endParaRPr lang="en-US" dirty="0">
              <a:latin typeface="Arial"/>
              <a:cs typeface="Calibri" panose="020F0502020204030204"/>
            </a:endParaRPr>
          </a:p>
          <a:p>
            <a:r>
              <a:rPr lang="en-US" dirty="0">
                <a:latin typeface="Arial"/>
                <a:cs typeface="Calibri" panose="020F0502020204030204"/>
              </a:rPr>
              <a:t>From your answers, prepare a five-minute presentation for the “town/class” to answer the question </a:t>
            </a:r>
            <a:r>
              <a:rPr lang="en-US" dirty="0">
                <a:latin typeface="Arial" panose="020B0604020202020204" pitchFamily="34" charset="0"/>
                <a:cs typeface="Arial" panose="020B0604020202020204" pitchFamily="34" charset="0"/>
              </a:rPr>
              <a:t>“Should children be working in the mill rather than attending school?”</a:t>
            </a:r>
            <a:endParaRPr lang="en-US" dirty="0"/>
          </a:p>
        </p:txBody>
      </p:sp>
      <p:pic>
        <p:nvPicPr>
          <p:cNvPr id="4" name="Picture 3" descr="line drawing of 5 people with though bubbles above their heads, no text in the bubbles.">
            <a:extLst>
              <a:ext uri="{FF2B5EF4-FFF2-40B4-BE49-F238E27FC236}">
                <a16:creationId xmlns:a16="http://schemas.microsoft.com/office/drawing/2014/main" id="{953F1621-42CF-4799-89B2-4C42627E59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528" y="5069635"/>
            <a:ext cx="1992041" cy="112052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B9F623-4C07-4168-8D0F-2E9C8ECBD939}"/>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227069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descr="Photographic Analysis Form">
            <a:extLst>
              <a:ext uri="{FF2B5EF4-FFF2-40B4-BE49-F238E27FC236}">
                <a16:creationId xmlns:a16="http://schemas.microsoft.com/office/drawing/2014/main" id="{AE915646-22E8-49E4-A87C-FE5FE0F87B14}"/>
              </a:ext>
            </a:extLst>
          </p:cNvPr>
          <p:cNvSpPr>
            <a:spLocks noChangeArrowheads="1"/>
          </p:cNvSpPr>
          <p:nvPr/>
        </p:nvSpPr>
        <p:spPr bwMode="auto">
          <a:xfrm>
            <a:off x="514905" y="355472"/>
            <a:ext cx="1075899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4300" algn="l"/>
                <a:tab pos="56007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 pos="56007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 pos="56007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 pos="56007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 pos="56007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 pos="56007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 pos="56007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 pos="56007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 pos="5600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 pos="5600700" algn="l"/>
              </a:tabLst>
            </a:pPr>
            <a:r>
              <a:rPr kumimoji="0" lang="en-US" altLang="en-US" sz="3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Extension - Dig Deeper Photographic Analysis Form</a:t>
            </a:r>
          </a:p>
          <a:p>
            <a:endParaRPr lang="en-US" sz="1400" dirty="0">
              <a:cs typeface="Arial" panose="020B0604020202020204" pitchFamily="34" charset="0"/>
            </a:endParaRPr>
          </a:p>
          <a:p>
            <a:r>
              <a:rPr lang="en-US" sz="1400" dirty="0">
                <a:cs typeface="Arial" panose="020B0604020202020204" pitchFamily="34" charset="0"/>
              </a:rPr>
              <a:t>The photographs of Lewis Hine were instrumental in the campaign for child labor reform. Watch the following video about his work to learn more. </a:t>
            </a:r>
            <a:r>
              <a:rPr lang="en-US" sz="1400" dirty="0">
                <a:cs typeface="Arial" panose="020B0604020202020204" pitchFamily="34" charset="0"/>
                <a:hlinkClick r:id="rId2"/>
              </a:rPr>
              <a:t>https://www.youtube.com/watch?v=ddiOJLuu2mo</a:t>
            </a:r>
            <a:endParaRPr lang="en-US" sz="14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5600700" algn="l"/>
              </a:tabLst>
            </a:pPr>
            <a:endParaRPr kumimoji="0" lang="en-US" altLang="en-US" sz="14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5600700" algn="l"/>
              </a:tabLst>
            </a:pPr>
            <a:r>
              <a:rPr lang="en-US" altLang="en-US" sz="1400" b="1" dirty="0">
                <a:ea typeface="Times New Roman" panose="02020603050405020304" pitchFamily="18" charset="0"/>
                <a:cs typeface="Arial" panose="020B0604020202020204" pitchFamily="34" charset="0"/>
              </a:rPr>
              <a:t>After watching the video, go back to the “Point of View” slides and choose one of the images by Lewis Hine to evaluate using the chart on the next slide. Copy your image below for reference.</a:t>
            </a:r>
            <a:endParaRPr kumimoji="0" lang="en-US" altLang="en-US" sz="1400" b="0" i="0" u="none" strike="noStrike" cap="none" normalizeH="0" baseline="0" dirty="0">
              <a:ln>
                <a:noFill/>
              </a:ln>
              <a:solidFill>
                <a:schemeClr val="tx1"/>
              </a:solidFill>
              <a:effectLst/>
              <a:cs typeface="Arial" panose="020B0604020202020204" pitchFamily="34" charset="0"/>
            </a:endParaRPr>
          </a:p>
        </p:txBody>
      </p:sp>
      <p:sp>
        <p:nvSpPr>
          <p:cNvPr id="5" name="Rectangle 4">
            <a:extLst>
              <a:ext uri="{FF2B5EF4-FFF2-40B4-BE49-F238E27FC236}">
                <a16:creationId xmlns:a16="http://schemas.microsoft.com/office/drawing/2014/main" id="{BAB5F6E2-C1E4-4E6F-8F75-84427530E622}"/>
              </a:ext>
              <a:ext uri="{C183D7F6-B498-43B3-948B-1728B52AA6E4}">
                <adec:decorative xmlns:adec="http://schemas.microsoft.com/office/drawing/2017/decorative" val="1"/>
              </a:ext>
            </a:extLst>
          </p:cNvPr>
          <p:cNvSpPr/>
          <p:nvPr/>
        </p:nvSpPr>
        <p:spPr>
          <a:xfrm>
            <a:off x="514905" y="2564469"/>
            <a:ext cx="5326602" cy="3994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092AD3A-A181-4815-85D8-F07BE75897D0}"/>
              </a:ext>
            </a:extLst>
          </p:cNvPr>
          <p:cNvSpPr txBox="1"/>
          <p:nvPr/>
        </p:nvSpPr>
        <p:spPr>
          <a:xfrm>
            <a:off x="621437" y="2734322"/>
            <a:ext cx="394168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Copy photo here…</a:t>
            </a:r>
          </a:p>
        </p:txBody>
      </p:sp>
      <p:sp>
        <p:nvSpPr>
          <p:cNvPr id="2" name="Slide Number Placeholder 1">
            <a:extLst>
              <a:ext uri="{FF2B5EF4-FFF2-40B4-BE49-F238E27FC236}">
                <a16:creationId xmlns:a16="http://schemas.microsoft.com/office/drawing/2014/main" id="{31AEA759-F947-4830-A50A-D6460ABEA3B3}"/>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206597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tle">
            <a:extLst>
              <a:ext uri="{FF2B5EF4-FFF2-40B4-BE49-F238E27FC236}">
                <a16:creationId xmlns:a16="http://schemas.microsoft.com/office/drawing/2014/main" id="{91DBB369-536C-4173-B796-FCF2C6D3E1B7}"/>
              </a:ext>
            </a:extLst>
          </p:cNvPr>
          <p:cNvGraphicFramePr>
            <a:graphicFrameLocks noGrp="1"/>
          </p:cNvGraphicFramePr>
          <p:nvPr>
            <p:extLst>
              <p:ext uri="{D42A27DB-BD31-4B8C-83A1-F6EECF244321}">
                <p14:modId xmlns:p14="http://schemas.microsoft.com/office/powerpoint/2010/main" val="1243950365"/>
              </p:ext>
            </p:extLst>
          </p:nvPr>
        </p:nvGraphicFramePr>
        <p:xfrm>
          <a:off x="443144" y="577049"/>
          <a:ext cx="11235192" cy="5743852"/>
        </p:xfrm>
        <a:graphic>
          <a:graphicData uri="http://schemas.openxmlformats.org/drawingml/2006/table">
            <a:tbl>
              <a:tblPr firstRow="1" firstCol="1" lastRow="1" lastCol="1" bandRow="1" bandCol="1">
                <a:tableStyleId>{5C22544A-7EE6-4342-B048-85BDC9FD1C3A}</a:tableStyleId>
              </a:tblPr>
              <a:tblGrid>
                <a:gridCol w="2808798">
                  <a:extLst>
                    <a:ext uri="{9D8B030D-6E8A-4147-A177-3AD203B41FA5}">
                      <a16:colId xmlns:a16="http://schemas.microsoft.com/office/drawing/2014/main" val="2436916846"/>
                    </a:ext>
                  </a:extLst>
                </a:gridCol>
                <a:gridCol w="2808798">
                  <a:extLst>
                    <a:ext uri="{9D8B030D-6E8A-4147-A177-3AD203B41FA5}">
                      <a16:colId xmlns:a16="http://schemas.microsoft.com/office/drawing/2014/main" val="231241572"/>
                    </a:ext>
                  </a:extLst>
                </a:gridCol>
                <a:gridCol w="2808798">
                  <a:extLst>
                    <a:ext uri="{9D8B030D-6E8A-4147-A177-3AD203B41FA5}">
                      <a16:colId xmlns:a16="http://schemas.microsoft.com/office/drawing/2014/main" val="4165778680"/>
                    </a:ext>
                  </a:extLst>
                </a:gridCol>
                <a:gridCol w="2808798">
                  <a:extLst>
                    <a:ext uri="{9D8B030D-6E8A-4147-A177-3AD203B41FA5}">
                      <a16:colId xmlns:a16="http://schemas.microsoft.com/office/drawing/2014/main" val="3397714152"/>
                    </a:ext>
                  </a:extLst>
                </a:gridCol>
              </a:tblGrid>
              <a:tr h="238094">
                <a:tc>
                  <a:txBody>
                    <a:bodyPr/>
                    <a:lstStyle/>
                    <a:p>
                      <a:pPr marL="0" marR="0" algn="ctr">
                        <a:lnSpc>
                          <a:spcPct val="115000"/>
                        </a:lnSpc>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Objective Observation</a:t>
                      </a:r>
                      <a:endPar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Subjective Observation</a:t>
                      </a:r>
                      <a:endPar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Knowledge</a:t>
                      </a:r>
                      <a:endPar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Deduction</a:t>
                      </a:r>
                      <a:endPar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36460317"/>
                  </a:ext>
                </a:extLst>
              </a:tr>
              <a:tr h="1448797">
                <a:tc>
                  <a:txBody>
                    <a:bodyPr/>
                    <a:lstStyle/>
                    <a:p>
                      <a:pPr marL="0" marR="0" algn="ctr">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Describe what you see in the photograph—the forms and structures, the arrangement of the various elements.  Avoid personal feelings or interpretations.  Your description should help someone who has not seen the image to visualize it.</a:t>
                      </a: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Describe your personal feelings, associations, and judgments about the image.  Always anchor your subjective response in something that is seen.  For example, “I see…, and it makes me think of…”</a:t>
                      </a: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100" b="0" dirty="0">
                          <a:effectLst/>
                          <a:latin typeface="Arial" panose="020B0604020202020204" pitchFamily="34" charset="0"/>
                          <a:cs typeface="Arial" panose="020B0604020202020204" pitchFamily="34" charset="0"/>
                        </a:rPr>
                        <a:t>Describe prior knowledge that you can associate with this image including prior experience, study, assumptions, and intuitions.</a:t>
                      </a:r>
                      <a:endParaRPr lang="en-US"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What can you conclude about this photograph?  </a:t>
                      </a: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5690905"/>
                  </a:ext>
                </a:extLst>
              </a:tr>
              <a:tr h="4056961">
                <a:tc>
                  <a:txBody>
                    <a:bodyPr/>
                    <a:lstStyle/>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9" marR="62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014893"/>
                  </a:ext>
                </a:extLst>
              </a:tr>
            </a:tbl>
          </a:graphicData>
        </a:graphic>
      </p:graphicFrame>
      <p:sp>
        <p:nvSpPr>
          <p:cNvPr id="9" name="TextBox 8">
            <a:extLst>
              <a:ext uri="{FF2B5EF4-FFF2-40B4-BE49-F238E27FC236}">
                <a16:creationId xmlns:a16="http://schemas.microsoft.com/office/drawing/2014/main" id="{6A4D58BE-ECF8-4113-B289-55397D3425BC}"/>
              </a:ext>
            </a:extLst>
          </p:cNvPr>
          <p:cNvSpPr txBox="1"/>
          <p:nvPr/>
        </p:nvSpPr>
        <p:spPr>
          <a:xfrm>
            <a:off x="612559" y="2414722"/>
            <a:ext cx="2512381" cy="3808521"/>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B8AF22C5-DA9E-45BE-BED1-56EB73313FF4}"/>
              </a:ext>
            </a:extLst>
          </p:cNvPr>
          <p:cNvSpPr txBox="1"/>
          <p:nvPr/>
        </p:nvSpPr>
        <p:spPr>
          <a:xfrm>
            <a:off x="3410505" y="2414725"/>
            <a:ext cx="2512381" cy="3808521"/>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7AF2D0E6-CE35-474C-8E24-A5651BC85EF1}"/>
              </a:ext>
            </a:extLst>
          </p:cNvPr>
          <p:cNvSpPr txBox="1"/>
          <p:nvPr/>
        </p:nvSpPr>
        <p:spPr>
          <a:xfrm>
            <a:off x="6208451" y="2414724"/>
            <a:ext cx="2512381" cy="3808521"/>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FF155BE8-3558-48EC-8146-379F7D972670}"/>
              </a:ext>
            </a:extLst>
          </p:cNvPr>
          <p:cNvSpPr txBox="1"/>
          <p:nvPr/>
        </p:nvSpPr>
        <p:spPr>
          <a:xfrm>
            <a:off x="9006397" y="2414723"/>
            <a:ext cx="2512381" cy="3808521"/>
          </a:xfrm>
          <a:prstGeom prst="rect">
            <a:avLst/>
          </a:prstGeom>
          <a:noFill/>
        </p:spPr>
        <p:txBody>
          <a:bodyPr wrap="square" rtlCol="0">
            <a:spAutoFit/>
          </a:bodyPr>
          <a:lstStyle/>
          <a:p>
            <a:endParaRPr lang="en-US" dirty="0"/>
          </a:p>
        </p:txBody>
      </p:sp>
      <p:sp>
        <p:nvSpPr>
          <p:cNvPr id="2" name="Slide Number Placeholder 1">
            <a:extLst>
              <a:ext uri="{FF2B5EF4-FFF2-40B4-BE49-F238E27FC236}">
                <a16:creationId xmlns:a16="http://schemas.microsoft.com/office/drawing/2014/main" id="{31AEA759-F947-4830-A50A-D6460ABEA3B3}"/>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245995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755" y="321780"/>
            <a:ext cx="11195993" cy="921474"/>
          </a:xfrm>
          <a:solidFill>
            <a:schemeClr val="accent6">
              <a:lumMod val="40000"/>
              <a:lumOff val="60000"/>
            </a:schemeClr>
          </a:solidFill>
        </p:spPr>
        <p:txBody>
          <a:bodyPr anchor="ctr">
            <a:normAutofit/>
          </a:bodyPr>
          <a:lstStyle/>
          <a:p>
            <a:pPr algn="l"/>
            <a:r>
              <a:rPr lang="en-US" sz="4000" b="1" dirty="0">
                <a:latin typeface="Arial" panose="020B0604020202020204" pitchFamily="34" charset="0"/>
                <a:cs typeface="Arial" panose="020B0604020202020204" pitchFamily="34" charset="0"/>
              </a:rPr>
              <a:t>Problems And Perspectives</a:t>
            </a:r>
          </a:p>
        </p:txBody>
      </p:sp>
      <p:sp>
        <p:nvSpPr>
          <p:cNvPr id="9" name="Rectangle: Rounded Corners 8">
            <a:extLst>
              <a:ext uri="{FF2B5EF4-FFF2-40B4-BE49-F238E27FC236}">
                <a16:creationId xmlns:a16="http://schemas.microsoft.com/office/drawing/2014/main" id="{4DFBE0F8-39AB-41DC-AC35-BA20AC57A330}"/>
              </a:ext>
              <a:ext uri="{C183D7F6-B498-43B3-948B-1728B52AA6E4}">
                <adec:decorative xmlns:adec="http://schemas.microsoft.com/office/drawing/2017/decorative" val="1"/>
              </a:ext>
            </a:extLst>
          </p:cNvPr>
          <p:cNvSpPr/>
          <p:nvPr/>
        </p:nvSpPr>
        <p:spPr>
          <a:xfrm>
            <a:off x="5742378" y="1395133"/>
            <a:ext cx="64201" cy="514108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EDBC6ED-4A6E-4E0D-AE6E-F2AE607636D8}"/>
              </a:ext>
            </a:extLst>
          </p:cNvPr>
          <p:cNvSpPr/>
          <p:nvPr/>
        </p:nvSpPr>
        <p:spPr>
          <a:xfrm>
            <a:off x="567508" y="1679633"/>
            <a:ext cx="4196324" cy="455657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latin typeface="Arial"/>
                <a:ea typeface="Segoe UI"/>
                <a:cs typeface="Segoe UI"/>
              </a:rPr>
              <a:t>Carl Sandburg lived during a time of great change in our country. He witnessed child labor, the labor rights movement, the Chicago race riots, segregation, the women’s suffrage movement, the Great Depression, World War I and II, and more. </a:t>
            </a:r>
            <a:endParaRPr lang="en-US" sz="1400" dirty="0">
              <a:solidFill>
                <a:schemeClr val="tx1"/>
              </a:solidFill>
            </a:endParaRPr>
          </a:p>
          <a:p>
            <a:r>
              <a:rPr lang="en-US" sz="1400" dirty="0">
                <a:solidFill>
                  <a:schemeClr val="tx1"/>
                </a:solidFill>
                <a:latin typeface="Arial"/>
                <a:ea typeface="Segoe UI"/>
                <a:cs typeface="Segoe UI"/>
              </a:rPr>
              <a:t>  ​</a:t>
            </a:r>
            <a:endParaRPr lang="en-US" sz="1400" dirty="0">
              <a:solidFill>
                <a:schemeClr val="tx1"/>
              </a:solidFill>
            </a:endParaRPr>
          </a:p>
          <a:p>
            <a:r>
              <a:rPr lang="en-US" sz="1400" dirty="0">
                <a:solidFill>
                  <a:schemeClr val="tx1"/>
                </a:solidFill>
                <a:latin typeface="Arial"/>
                <a:ea typeface="Segoe UI"/>
                <a:cs typeface="Segoe UI"/>
              </a:rPr>
              <a:t>As a journalist in the early 1900’s Sandburg often interviewed workers to hear their point of view, their problems, and their perspectives. As a poet, he reflected on the issue of Child Labor in numerous poems. ​</a:t>
            </a:r>
          </a:p>
          <a:p>
            <a:endParaRPr lang="en-US" sz="1400" dirty="0">
              <a:solidFill>
                <a:schemeClr val="tx1"/>
              </a:solidFill>
              <a:latin typeface="Arial"/>
              <a:ea typeface="Segoe UI"/>
              <a:cs typeface="Segoe UI"/>
            </a:endParaRPr>
          </a:p>
          <a:p>
            <a:r>
              <a:rPr lang="en-US" sz="1400" dirty="0">
                <a:solidFill>
                  <a:schemeClr val="tx1"/>
                </a:solidFill>
                <a:latin typeface="Arial"/>
                <a:ea typeface="Segoe UI"/>
                <a:cs typeface="Segoe UI"/>
              </a:rPr>
              <a:t>Regardless of the issue, how you experience something greatly influences your perspective and point of view about it. This lesson invites you to explore different points of view around Child Labor. </a:t>
            </a:r>
            <a:endParaRPr lang="en-US" dirty="0">
              <a:solidFill>
                <a:schemeClr val="tx1"/>
              </a:solidFill>
              <a:cs typeface="Calibri"/>
            </a:endParaRPr>
          </a:p>
        </p:txBody>
      </p:sp>
      <p:sp>
        <p:nvSpPr>
          <p:cNvPr id="8" name="TextBox 7">
            <a:extLst>
              <a:ext uri="{FF2B5EF4-FFF2-40B4-BE49-F238E27FC236}">
                <a16:creationId xmlns:a16="http://schemas.microsoft.com/office/drawing/2014/main" id="{17446CDD-05E8-4D4C-BF11-BDCE473CF703}"/>
              </a:ext>
            </a:extLst>
          </p:cNvPr>
          <p:cNvSpPr txBox="1"/>
          <p:nvPr/>
        </p:nvSpPr>
        <p:spPr>
          <a:xfrm>
            <a:off x="6507319" y="1765073"/>
            <a:ext cx="497132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panose="020B0604020202020204" pitchFamily="34" charset="0"/>
                <a:cs typeface="Arial" panose="020B0604020202020204" pitchFamily="34" charset="0"/>
              </a:rPr>
              <a:t>Tasks: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1. Read the poem "They will Say" by Carl Sandburg and an article about Child Labor.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2. Use the slides to explore child labor from different points of view.</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3. Participate in a virtual “town hall” meeting around this issue by preparing a five-minute presentation from your chosen point of view.</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4. Extension – Dig Deeper Photographic Analysis. Watch a video about the power of compelling images, and analyze a photograph from your “Point of View.” </a:t>
            </a:r>
          </a:p>
          <a:p>
            <a:endParaRPr lang="en-US"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872905A-2FAE-4FC0-BAF5-FF610200876E}"/>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line drawing of 5 people with though bubbles above their heads, no text in the bubbles.">
            <a:extLst>
              <a:ext uri="{FF2B5EF4-FFF2-40B4-BE49-F238E27FC236}">
                <a16:creationId xmlns:a16="http://schemas.microsoft.com/office/drawing/2014/main" id="{B8322E05-2FD3-455E-953C-C3B5FF9CB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59" y="3854196"/>
            <a:ext cx="5347660" cy="3008059"/>
          </a:xfrm>
          <a:prstGeom prst="rect">
            <a:avLst/>
          </a:prstGeom>
          <a:noFill/>
          <a:extLst>
            <a:ext uri="{909E8E84-426E-40DD-AFC4-6F175D3DCCD1}">
              <a14:hiddenFill xmlns:a14="http://schemas.microsoft.com/office/drawing/2010/main">
                <a:solidFill>
                  <a:srgbClr val="FFFFFF"/>
                </a:solidFill>
              </a14:hiddenFill>
            </a:ext>
          </a:extLst>
        </p:spPr>
      </p:pic>
      <p:sp>
        <p:nvSpPr>
          <p:cNvPr id="21" name="Scenerio" descr="Scenerio">
            <a:extLst>
              <a:ext uri="{FF2B5EF4-FFF2-40B4-BE49-F238E27FC236}">
                <a16:creationId xmlns:a16="http://schemas.microsoft.com/office/drawing/2014/main" id="{C569D351-D703-48F1-995A-3AD6098FDD65}"/>
              </a:ext>
            </a:extLst>
          </p:cNvPr>
          <p:cNvSpPr txBox="1">
            <a:spLocks/>
          </p:cNvSpPr>
          <p:nvPr/>
        </p:nvSpPr>
        <p:spPr>
          <a:xfrm>
            <a:off x="96456" y="121712"/>
            <a:ext cx="11835113" cy="699070"/>
          </a:xfrm>
          <a:prstGeom prst="rect">
            <a:avLst/>
          </a:prstGeom>
          <a:solidFill>
            <a:schemeClr val="accent6">
              <a:lumMod val="40000"/>
              <a:lumOff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  Scenario</a:t>
            </a:r>
          </a:p>
        </p:txBody>
      </p:sp>
      <p:sp>
        <p:nvSpPr>
          <p:cNvPr id="20" name="Thought Bubble: Cloud 19">
            <a:extLst>
              <a:ext uri="{FF2B5EF4-FFF2-40B4-BE49-F238E27FC236}">
                <a16:creationId xmlns:a16="http://schemas.microsoft.com/office/drawing/2014/main" id="{6A872EB4-C0F6-4C7A-8E83-7573741A4748}"/>
              </a:ext>
              <a:ext uri="{C183D7F6-B498-43B3-948B-1728B52AA6E4}">
                <adec:decorative xmlns:adec="http://schemas.microsoft.com/office/drawing/2017/decorative" val="1"/>
              </a:ext>
            </a:extLst>
          </p:cNvPr>
          <p:cNvSpPr/>
          <p:nvPr/>
        </p:nvSpPr>
        <p:spPr>
          <a:xfrm>
            <a:off x="539496" y="676102"/>
            <a:ext cx="5143387" cy="3008059"/>
          </a:xfrm>
          <a:prstGeom prst="cloudCallout">
            <a:avLst>
              <a:gd name="adj1" fmla="val 126"/>
              <a:gd name="adj2" fmla="val 7475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B823049-D345-42F8-BDE1-878A24BF6EAD}"/>
              </a:ext>
            </a:extLst>
          </p:cNvPr>
          <p:cNvSpPr txBox="1"/>
          <p:nvPr/>
        </p:nvSpPr>
        <p:spPr>
          <a:xfrm>
            <a:off x="1105896" y="1272191"/>
            <a:ext cx="4252488" cy="1815882"/>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You live in a small town in North Carolina in 1910. There is a large cotton mill in your town where many people are employed, including many young children. There will be a town hall meeting in your community to discuss the question: </a:t>
            </a:r>
            <a:r>
              <a:rPr lang="en-US" sz="1400" b="1" dirty="0">
                <a:latin typeface="Arial" panose="020B0604020202020204" pitchFamily="34" charset="0"/>
                <a:cs typeface="Arial" panose="020B0604020202020204" pitchFamily="34" charset="0"/>
              </a:rPr>
              <a:t>“Should children be working in the mill rather than attending school?”</a:t>
            </a:r>
          </a:p>
          <a:p>
            <a:endParaRPr lang="en-US" sz="1400" dirty="0"/>
          </a:p>
        </p:txBody>
      </p:sp>
      <p:sp>
        <p:nvSpPr>
          <p:cNvPr id="7" name="TextBox 6">
            <a:extLst>
              <a:ext uri="{FF2B5EF4-FFF2-40B4-BE49-F238E27FC236}">
                <a16:creationId xmlns:a16="http://schemas.microsoft.com/office/drawing/2014/main" id="{F2305F81-7A5A-4AFD-BDC1-5165BDDF89AE}"/>
              </a:ext>
            </a:extLst>
          </p:cNvPr>
          <p:cNvSpPr txBox="1"/>
          <p:nvPr/>
        </p:nvSpPr>
        <p:spPr>
          <a:xfrm>
            <a:off x="6745544" y="990817"/>
            <a:ext cx="4662667"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Calibri"/>
              </a:rPr>
              <a:t>They Will Say</a:t>
            </a:r>
          </a:p>
          <a:p>
            <a:endParaRPr lang="en-US" dirty="0">
              <a:latin typeface="Arial"/>
              <a:cs typeface="Calibri"/>
            </a:endParaRPr>
          </a:p>
          <a:p>
            <a:r>
              <a:rPr lang="en-US" sz="1400" dirty="0">
                <a:latin typeface="Arial"/>
                <a:cs typeface="Calibri"/>
              </a:rPr>
              <a:t>Of my city the worst that men will ever say is this:</a:t>
            </a:r>
          </a:p>
          <a:p>
            <a:r>
              <a:rPr lang="en-US" sz="1400" dirty="0">
                <a:latin typeface="Arial"/>
                <a:cs typeface="Calibri"/>
              </a:rPr>
              <a:t>You took little children away from the sun and the dew.</a:t>
            </a:r>
          </a:p>
          <a:p>
            <a:r>
              <a:rPr lang="en-US" sz="1400" dirty="0">
                <a:latin typeface="Arial"/>
                <a:cs typeface="Calibri"/>
              </a:rPr>
              <a:t>And the glimmers that played in the grass </a:t>
            </a:r>
          </a:p>
          <a:p>
            <a:r>
              <a:rPr lang="en-US" sz="1400" dirty="0">
                <a:latin typeface="Arial"/>
                <a:cs typeface="Calibri"/>
              </a:rPr>
              <a:t>under the great sky, And the reckless rain; </a:t>
            </a:r>
          </a:p>
          <a:p>
            <a:endParaRPr lang="en-US" sz="1400" dirty="0">
              <a:latin typeface="Arial"/>
              <a:cs typeface="Calibri"/>
            </a:endParaRPr>
          </a:p>
          <a:p>
            <a:r>
              <a:rPr lang="en-US" sz="1400" dirty="0">
                <a:latin typeface="Arial"/>
                <a:cs typeface="Calibri"/>
              </a:rPr>
              <a:t>You put them between walls</a:t>
            </a:r>
          </a:p>
          <a:p>
            <a:r>
              <a:rPr lang="en-US" sz="1400" dirty="0">
                <a:latin typeface="Arial"/>
                <a:cs typeface="Calibri"/>
              </a:rPr>
              <a:t>To work, broken and smothered, for bread and wages, </a:t>
            </a:r>
          </a:p>
          <a:p>
            <a:r>
              <a:rPr lang="en-US" sz="1400" dirty="0">
                <a:latin typeface="Arial"/>
                <a:cs typeface="Calibri"/>
              </a:rPr>
              <a:t>To eat dust in their throats and die empty-hearted </a:t>
            </a:r>
          </a:p>
          <a:p>
            <a:r>
              <a:rPr lang="en-US" sz="1400" dirty="0">
                <a:latin typeface="Arial"/>
                <a:cs typeface="Calibri"/>
              </a:rPr>
              <a:t>For a little handful of pay on a few Saturday nights.</a:t>
            </a:r>
            <a:endParaRPr lang="en-US" dirty="0">
              <a:latin typeface="Arial"/>
              <a:cs typeface="Arial"/>
            </a:endParaRPr>
          </a:p>
          <a:p>
            <a:endParaRPr lang="en-US" sz="1400" dirty="0">
              <a:latin typeface="Arial"/>
              <a:cs typeface="Calibri"/>
            </a:endParaRPr>
          </a:p>
          <a:p>
            <a:r>
              <a:rPr lang="en-US" sz="1400" dirty="0">
                <a:latin typeface="Arial"/>
                <a:cs typeface="Calibri"/>
              </a:rPr>
              <a:t>                                      Carl Sandburg, </a:t>
            </a:r>
            <a:r>
              <a:rPr lang="en-US" sz="1400" i="1" dirty="0">
                <a:latin typeface="Arial"/>
                <a:cs typeface="Calibri"/>
              </a:rPr>
              <a:t>Chicago Poems</a:t>
            </a:r>
          </a:p>
        </p:txBody>
      </p:sp>
      <p:sp>
        <p:nvSpPr>
          <p:cNvPr id="6" name="TextBox 5">
            <a:extLst>
              <a:ext uri="{FF2B5EF4-FFF2-40B4-BE49-F238E27FC236}">
                <a16:creationId xmlns:a16="http://schemas.microsoft.com/office/drawing/2014/main" id="{1C9A1C02-5540-4438-B186-32DBBC758885}"/>
              </a:ext>
            </a:extLst>
          </p:cNvPr>
          <p:cNvSpPr txBox="1"/>
          <p:nvPr/>
        </p:nvSpPr>
        <p:spPr>
          <a:xfrm>
            <a:off x="6752844" y="4581147"/>
            <a:ext cx="5088834" cy="2031325"/>
          </a:xfrm>
          <a:prstGeom prst="rect">
            <a:avLst/>
          </a:prstGeom>
          <a:solidFill>
            <a:schemeClr val="accent6">
              <a:lumMod val="40000"/>
              <a:lumOff val="60000"/>
            </a:schemeClr>
          </a:solidFill>
        </p:spPr>
        <p:txBody>
          <a:bodyPr wrap="square" rtlCol="0">
            <a:spAutoFit/>
          </a:bodyPr>
          <a:lstStyle/>
          <a:p>
            <a:r>
              <a:rPr lang="en-US" sz="1400" b="1" dirty="0">
                <a:latin typeface="Arial"/>
                <a:cs typeface="Calibri" panose="020F0502020204030204"/>
              </a:rPr>
              <a:t>Task: Read this article for background on Child Labor. </a:t>
            </a:r>
            <a:r>
              <a:rPr lang="en-US" sz="1400" dirty="0">
                <a:latin typeface="Arial" panose="020B0604020202020204" pitchFamily="34" charset="0"/>
                <a:cs typeface="Arial" panose="020B0604020202020204" pitchFamily="34" charset="0"/>
                <a:hlinkClick r:id="rId3"/>
              </a:rPr>
              <a:t>https://www.history.com/topics/industrial-revolution/child-labor</a:t>
            </a:r>
            <a:endParaRPr lang="en-US" sz="1400" dirty="0">
              <a:latin typeface="Arial" panose="020B0604020202020204" pitchFamily="34" charset="0"/>
              <a:cs typeface="Arial" panose="020B0604020202020204" pitchFamily="34" charset="0"/>
            </a:endParaRPr>
          </a:p>
          <a:p>
            <a:endParaRPr lang="en-US" sz="1400" b="1" dirty="0">
              <a:latin typeface="Arial"/>
              <a:cs typeface="Calibri" panose="020F0502020204030204"/>
            </a:endParaRPr>
          </a:p>
          <a:p>
            <a:r>
              <a:rPr lang="en-US" sz="1400" dirty="0">
                <a:latin typeface="Arial"/>
                <a:cs typeface="Calibri" panose="020F0502020204030204"/>
              </a:rPr>
              <a:t>Select one “Point of View” from the following slides, conduct research, answer the questions and prepare a presentation (per teacher guidance as a team or individual).</a:t>
            </a:r>
          </a:p>
          <a:p>
            <a:endParaRPr lang="en-US" sz="1400" dirty="0">
              <a:latin typeface="Arial"/>
              <a:cs typeface="Calibri" panose="020F0502020204030204"/>
            </a:endParaRPr>
          </a:p>
          <a:p>
            <a:r>
              <a:rPr lang="en-US" sz="1400" i="1" dirty="0">
                <a:latin typeface="Arial"/>
                <a:cs typeface="Calibri" panose="020F0502020204030204"/>
              </a:rPr>
              <a:t>* There are 6 points of view, 2 examples of each: parent, child, journalist, cotton mill manager, social reformer, and politician. </a:t>
            </a:r>
            <a:endParaRPr lang="en-US" sz="1400" i="1" dirty="0"/>
          </a:p>
        </p:txBody>
      </p:sp>
      <p:sp>
        <p:nvSpPr>
          <p:cNvPr id="5" name="Slide Number Placeholder 4">
            <a:extLst>
              <a:ext uri="{FF2B5EF4-FFF2-40B4-BE49-F238E27FC236}">
                <a16:creationId xmlns:a16="http://schemas.microsoft.com/office/drawing/2014/main" id="{1137AC7C-6E58-463F-BBA1-62468311661B}"/>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334980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AD7569-C4F8-4CFD-A5C0-A9676A7FA9DD}"/>
              </a:ext>
              <a:ext uri="{C183D7F6-B498-43B3-948B-1728B52AA6E4}">
                <adec:decorative xmlns:adec="http://schemas.microsoft.com/office/drawing/2017/decorative" val="1"/>
              </a:ext>
            </a:extLst>
          </p:cNvPr>
          <p:cNvSpPr/>
          <p:nvPr/>
        </p:nvSpPr>
        <p:spPr>
          <a:xfrm>
            <a:off x="186117" y="121381"/>
            <a:ext cx="5647790"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a:extLst>
              <a:ext uri="{FF2B5EF4-FFF2-40B4-BE49-F238E27FC236}">
                <a16:creationId xmlns:a16="http://schemas.microsoft.com/office/drawing/2014/main" id="{7B607F4D-8A4C-4E98-894D-1D586891D941}"/>
              </a:ext>
            </a:extLst>
          </p:cNvPr>
          <p:cNvSpPr txBox="1"/>
          <p:nvPr/>
        </p:nvSpPr>
        <p:spPr>
          <a:xfrm>
            <a:off x="362787" y="192648"/>
            <a:ext cx="4892113" cy="95410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Point of View</a:t>
            </a:r>
            <a:r>
              <a:rPr lang="en-US" sz="2000" b="1"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Journalist</a:t>
            </a:r>
            <a:r>
              <a:rPr lang="en-US" sz="2000" b="1" dirty="0">
                <a:latin typeface="Arial" panose="020B0604020202020204" pitchFamily="34" charset="0"/>
                <a:cs typeface="Arial" panose="020B0604020202020204" pitchFamily="34" charset="0"/>
              </a:rPr>
              <a:t> </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Carl Sandburg as a News Correspondent, 1918</a:t>
            </a:r>
          </a:p>
          <a:p>
            <a:r>
              <a:rPr lang="en-US" sz="1200" b="1" dirty="0">
                <a:latin typeface="Arial" panose="020B0604020202020204" pitchFamily="34" charset="0"/>
                <a:cs typeface="Arial" panose="020B0604020202020204" pitchFamily="34" charset="0"/>
              </a:rPr>
              <a:t>Credits: </a:t>
            </a:r>
            <a:r>
              <a:rPr lang="en-US" sz="1200" dirty="0">
                <a:latin typeface="Arial" panose="020B0604020202020204" pitchFamily="34" charset="0"/>
                <a:cs typeface="Arial" panose="020B0604020202020204" pitchFamily="34" charset="0"/>
              </a:rPr>
              <a:t>Carl Sandburg Home National Historic Site, CARL 7873 </a:t>
            </a:r>
          </a:p>
        </p:txBody>
      </p:sp>
      <p:sp>
        <p:nvSpPr>
          <p:cNvPr id="22" name="TextBox 21">
            <a:extLst>
              <a:ext uri="{FF2B5EF4-FFF2-40B4-BE49-F238E27FC236}">
                <a16:creationId xmlns:a16="http://schemas.microsoft.com/office/drawing/2014/main" id="{88B7A70E-4467-441E-B957-197CF2EA138C}"/>
              </a:ext>
            </a:extLst>
          </p:cNvPr>
          <p:cNvSpPr txBox="1"/>
          <p:nvPr/>
        </p:nvSpPr>
        <p:spPr>
          <a:xfrm>
            <a:off x="362787" y="1552744"/>
            <a:ext cx="2887043" cy="193899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                                                                                                                                                                           </a:t>
            </a:r>
            <a:r>
              <a:rPr lang="en-US" sz="1200" dirty="0">
                <a:latin typeface="Arial" panose="020B0604020202020204" pitchFamily="34" charset="0"/>
                <a:cs typeface="Arial" panose="020B0604020202020204" pitchFamily="34" charset="0"/>
              </a:rPr>
              <a:t>Carl Sandburg wrote for a newspaper as a journalist. He also wrote poetry which was published in newspapers and journals. His words illuminated the human condition, especially for those who’s voice was not being heard, such as children working in factories, inhumane working conditions and the horrors of war and poverty.</a:t>
            </a:r>
          </a:p>
        </p:txBody>
      </p:sp>
      <p:pic>
        <p:nvPicPr>
          <p:cNvPr id="18" name="Picture 17" descr="Sepia toned photo of Carl Sandburg in a suit and tie sitting table in front of an old typewriter.&#10;">
            <a:extLst>
              <a:ext uri="{FF2B5EF4-FFF2-40B4-BE49-F238E27FC236}">
                <a16:creationId xmlns:a16="http://schemas.microsoft.com/office/drawing/2014/main" id="{98147D72-302A-4629-9EAA-C7B0F64F0366}"/>
              </a:ext>
            </a:extLst>
          </p:cNvPr>
          <p:cNvPicPr>
            <a:picLocks noChangeAspect="1"/>
          </p:cNvPicPr>
          <p:nvPr/>
        </p:nvPicPr>
        <p:blipFill rotWithShape="1">
          <a:blip r:embed="rId2"/>
          <a:srcRect t="20607"/>
          <a:stretch/>
        </p:blipFill>
        <p:spPr>
          <a:xfrm>
            <a:off x="3403130" y="1500362"/>
            <a:ext cx="2084589" cy="2211360"/>
          </a:xfrm>
          <a:prstGeom prst="rect">
            <a:avLst/>
          </a:prstGeom>
        </p:spPr>
      </p:pic>
      <p:sp>
        <p:nvSpPr>
          <p:cNvPr id="24" name="TextBox 23">
            <a:extLst>
              <a:ext uri="{FF2B5EF4-FFF2-40B4-BE49-F238E27FC236}">
                <a16:creationId xmlns:a16="http://schemas.microsoft.com/office/drawing/2014/main" id="{FE7B3FFE-BA93-4FD3-9731-BDE038E19A0F}"/>
              </a:ext>
            </a:extLst>
          </p:cNvPr>
          <p:cNvSpPr txBox="1"/>
          <p:nvPr/>
        </p:nvSpPr>
        <p:spPr>
          <a:xfrm>
            <a:off x="392051" y="3897725"/>
            <a:ext cx="5471125" cy="249299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Probative Questions: </a:t>
            </a:r>
          </a:p>
          <a:p>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1. In what ways could writers such as Sandburg use poetry and prose (fiction) to expose the horrors of the human condition?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2. Can you think of any other authors that have done this?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3. Can you think of other groups of people who ‘had no voice’? What do you think their involvement was with the labor movement?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4. By what means could one obtain the data necessary to write articles such as these? (i.e. interviews, letters, etc.) How was finding the material a challenge?</a:t>
            </a: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2C04528-F2E8-4C0D-A34C-AE4421B3884D}"/>
              </a:ext>
              <a:ext uri="{C183D7F6-B498-43B3-948B-1728B52AA6E4}">
                <adec:decorative xmlns:adec="http://schemas.microsoft.com/office/drawing/2017/decorative" val="1"/>
              </a:ext>
            </a:extLst>
          </p:cNvPr>
          <p:cNvSpPr/>
          <p:nvPr/>
        </p:nvSpPr>
        <p:spPr>
          <a:xfrm>
            <a:off x="6096000" y="121381"/>
            <a:ext cx="5909883"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E70F3F0-80BB-483C-B032-7FEB520A5840}"/>
              </a:ext>
            </a:extLst>
          </p:cNvPr>
          <p:cNvSpPr txBox="1"/>
          <p:nvPr/>
        </p:nvSpPr>
        <p:spPr>
          <a:xfrm>
            <a:off x="6328823" y="192647"/>
            <a:ext cx="4106711" cy="113877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Point of View</a:t>
            </a:r>
            <a:r>
              <a:rPr lang="en-US" sz="2000" b="1"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Journalist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Portrait of Jacob Riis                                                                                                           </a:t>
            </a:r>
            <a:r>
              <a:rPr lang="en-US" sz="1200" b="1" dirty="0">
                <a:latin typeface="Arial" panose="020B0604020202020204" pitchFamily="34" charset="0"/>
                <a:cs typeface="Arial" panose="020B0604020202020204" pitchFamily="34" charset="0"/>
              </a:rPr>
              <a:t>Credits: </a:t>
            </a:r>
            <a:r>
              <a:rPr lang="en-US" sz="1200" dirty="0">
                <a:latin typeface="Arial" panose="020B0604020202020204" pitchFamily="34" charset="0"/>
                <a:cs typeface="Arial" panose="020B0604020202020204" pitchFamily="34" charset="0"/>
              </a:rPr>
              <a:t>Jacob A. Riis Collection,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Museum of the City of New York</a:t>
            </a:r>
          </a:p>
        </p:txBody>
      </p:sp>
      <p:sp>
        <p:nvSpPr>
          <p:cNvPr id="32" name="TextBox 31">
            <a:extLst>
              <a:ext uri="{FF2B5EF4-FFF2-40B4-BE49-F238E27FC236}">
                <a16:creationId xmlns:a16="http://schemas.microsoft.com/office/drawing/2014/main" id="{2B6FE87D-BBEE-4C1D-B904-44F86DB275DF}"/>
              </a:ext>
            </a:extLst>
          </p:cNvPr>
          <p:cNvSpPr txBox="1"/>
          <p:nvPr/>
        </p:nvSpPr>
        <p:spPr>
          <a:xfrm>
            <a:off x="6328819" y="1261339"/>
            <a:ext cx="3480332" cy="341632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 </a:t>
            </a:r>
            <a:r>
              <a:rPr lang="en-US" sz="1200" dirty="0">
                <a:latin typeface="Arial" panose="020B0604020202020204" pitchFamily="34" charset="0"/>
                <a:cs typeface="Arial" panose="020B0604020202020204" pitchFamily="34" charset="0"/>
              </a:rPr>
              <a:t>Jacob Riis was a police reporter                                                                                             whose work appeared in several New York                                                                                  newspapers. His reports documented the living and working conditions of the poor. Through articles, books, photography, and lantern slide lectures, Riis served as a mediator between working-class, middle-class, and upper-class citizens. Riis argued for better housing, adequate lighting and sanitation, and the construction of city parks and playgrounds. He identified middle-class and upper-class citizens as benefactors and encouraged them to take an active role in defining and shaping their communities. Riis believed that charitable citizens would help the poor when they saw for themselves how "the other half" lived.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16" name="Picture 15" descr="Black and white photograph of man in a suit and tie sitting in a chair.&#10;&#10;">
            <a:extLst>
              <a:ext uri="{FF2B5EF4-FFF2-40B4-BE49-F238E27FC236}">
                <a16:creationId xmlns:a16="http://schemas.microsoft.com/office/drawing/2014/main" id="{5071C601-95FA-48AC-BC61-C91D6D12AC66}"/>
              </a:ext>
            </a:extLst>
          </p:cNvPr>
          <p:cNvPicPr/>
          <p:nvPr/>
        </p:nvPicPr>
        <p:blipFill>
          <a:blip r:embed="rId3">
            <a:extLst>
              <a:ext uri="{28A0092B-C50C-407E-A947-70E740481C1C}">
                <a14:useLocalDpi xmlns:a14="http://schemas.microsoft.com/office/drawing/2010/main" val="0"/>
              </a:ext>
            </a:extLst>
          </a:blip>
          <a:stretch>
            <a:fillRect/>
          </a:stretch>
        </p:blipFill>
        <p:spPr>
          <a:xfrm>
            <a:off x="9856972" y="1217640"/>
            <a:ext cx="1995612" cy="2776805"/>
          </a:xfrm>
          <a:prstGeom prst="rect">
            <a:avLst/>
          </a:prstGeom>
          <a:extLst>
            <a:ext uri="{FAA26D3D-D897-4be2-8F04-BA451C77F1D7}">
              <ma14:placeholderFlag xmlns:lc="http://schemas.openxmlformats.org/drawingml/2006/lockedCanvas"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34" name="TextBox 33">
            <a:extLst>
              <a:ext uri="{FF2B5EF4-FFF2-40B4-BE49-F238E27FC236}">
                <a16:creationId xmlns:a16="http://schemas.microsoft.com/office/drawing/2014/main" id="{FA4E3661-98C7-412F-8A76-807C318AF1EE}"/>
              </a:ext>
            </a:extLst>
          </p:cNvPr>
          <p:cNvSpPr txBox="1"/>
          <p:nvPr/>
        </p:nvSpPr>
        <p:spPr>
          <a:xfrm>
            <a:off x="6358088" y="4321769"/>
            <a:ext cx="5494496" cy="2123658"/>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Probative Questions: </a:t>
            </a: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marL="228600" lvl="0" indent="-228600">
              <a:buAutoNum type="arabicPeriod"/>
            </a:pPr>
            <a:r>
              <a:rPr lang="en-US" sz="1200" dirty="0">
                <a:latin typeface="Arial" panose="020B0604020202020204" pitchFamily="34" charset="0"/>
                <a:cs typeface="Arial" panose="020B0604020202020204" pitchFamily="34" charset="0"/>
              </a:rPr>
              <a:t>Why might the style and subject of Riis’s journalism be perceived as radical and innovative? </a:t>
            </a:r>
          </a:p>
          <a:p>
            <a:pPr marL="228600" lvl="0" indent="-228600">
              <a:buAutoNum type="arabicPeriod"/>
            </a:pPr>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2. In what ways could the prominence of print culture (newspapers, books, pamphlets, articles, </a:t>
            </a:r>
            <a:r>
              <a:rPr lang="en-US" sz="1200" dirty="0" err="1">
                <a:latin typeface="Arial" panose="020B0604020202020204" pitchFamily="34" charset="0"/>
                <a:cs typeface="Arial" panose="020B0604020202020204" pitchFamily="34" charset="0"/>
              </a:rPr>
              <a:t>etc</a:t>
            </a:r>
            <a:r>
              <a:rPr lang="en-US" sz="1200" dirty="0">
                <a:latin typeface="Arial" panose="020B0604020202020204" pitchFamily="34" charset="0"/>
                <a:cs typeface="Arial" panose="020B0604020202020204" pitchFamily="34" charset="0"/>
              </a:rPr>
              <a:t>) effect progressive social movements, such as child labor reform?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3. Were other early twentieth century journalists and writers also exposing social injustices? In what ways were these works similar to those of Riis? </a:t>
            </a:r>
          </a:p>
        </p:txBody>
      </p:sp>
      <p:sp>
        <p:nvSpPr>
          <p:cNvPr id="2" name="Slide Number Placeholder 1">
            <a:extLst>
              <a:ext uri="{FF2B5EF4-FFF2-40B4-BE49-F238E27FC236}">
                <a16:creationId xmlns:a16="http://schemas.microsoft.com/office/drawing/2014/main" id="{13921762-8741-48F1-9337-4ECADA3DBB58}"/>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196358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A8CB69-B9AC-4C14-A56F-DD298FF0B54A}"/>
              </a:ext>
              <a:ext uri="{C183D7F6-B498-43B3-948B-1728B52AA6E4}">
                <adec:decorative xmlns:adec="http://schemas.microsoft.com/office/drawing/2017/decorative" val="1"/>
              </a:ext>
            </a:extLst>
          </p:cNvPr>
          <p:cNvSpPr/>
          <p:nvPr/>
        </p:nvSpPr>
        <p:spPr>
          <a:xfrm>
            <a:off x="249618" y="112120"/>
            <a:ext cx="5647790"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a:extLst>
              <a:ext uri="{FF2B5EF4-FFF2-40B4-BE49-F238E27FC236}">
                <a16:creationId xmlns:a16="http://schemas.microsoft.com/office/drawing/2014/main" id="{6F3C7677-A89D-4F85-9412-9C885FC6F672}"/>
              </a:ext>
            </a:extLst>
          </p:cNvPr>
          <p:cNvSpPr txBox="1"/>
          <p:nvPr/>
        </p:nvSpPr>
        <p:spPr>
          <a:xfrm>
            <a:off x="230336" y="112120"/>
            <a:ext cx="5202797" cy="95410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Point of View:        </a:t>
            </a:r>
            <a:r>
              <a:rPr lang="en-US" sz="2000" b="1" u="sng" dirty="0">
                <a:latin typeface="Arial" panose="020B0604020202020204" pitchFamily="34" charset="0"/>
                <a:cs typeface="Arial" panose="020B0604020202020204" pitchFamily="34" charset="0"/>
              </a:rPr>
              <a:t>Mill Employer</a:t>
            </a:r>
            <a:r>
              <a:rPr lang="en-US" sz="2000" b="1" dirty="0">
                <a:latin typeface="Arial" panose="020B0604020202020204" pitchFamily="34" charset="0"/>
                <a:cs typeface="Arial" panose="020B0604020202020204" pitchFamily="34" charset="0"/>
              </a:rPr>
              <a:t>     </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Mill Employer with Children, Chester, SC, Nov. 28, 1908</a:t>
            </a:r>
          </a:p>
          <a:p>
            <a:r>
              <a:rPr lang="en-US" sz="1200" b="1" dirty="0">
                <a:latin typeface="Arial" panose="020B0604020202020204" pitchFamily="34" charset="0"/>
                <a:cs typeface="Arial" panose="020B0604020202020204" pitchFamily="34" charset="0"/>
              </a:rPr>
              <a:t>Credits: </a:t>
            </a:r>
            <a:r>
              <a:rPr lang="en-US" sz="1200" dirty="0">
                <a:latin typeface="Arial" panose="020B0604020202020204" pitchFamily="34" charset="0"/>
                <a:cs typeface="Arial" panose="020B0604020202020204" pitchFamily="34" charset="0"/>
              </a:rPr>
              <a:t>Library of Congress Collection. Hine, Lewis Wickes. </a:t>
            </a:r>
          </a:p>
        </p:txBody>
      </p:sp>
      <p:sp>
        <p:nvSpPr>
          <p:cNvPr id="8" name="TextBox 7">
            <a:extLst>
              <a:ext uri="{FF2B5EF4-FFF2-40B4-BE49-F238E27FC236}">
                <a16:creationId xmlns:a16="http://schemas.microsoft.com/office/drawing/2014/main" id="{849BB216-99E3-4469-BFE8-1F1869931979}"/>
              </a:ext>
            </a:extLst>
          </p:cNvPr>
          <p:cNvSpPr txBox="1"/>
          <p:nvPr/>
        </p:nvSpPr>
        <p:spPr>
          <a:xfrm>
            <a:off x="240551" y="1250892"/>
            <a:ext cx="2502650" cy="286232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 </a:t>
            </a:r>
            <a:r>
              <a:rPr lang="en-US" sz="1200" dirty="0">
                <a:latin typeface="Arial" panose="020B0604020202020204" pitchFamily="34" charset="0"/>
                <a:cs typeface="Arial" panose="020B0604020202020204" pitchFamily="34" charset="0"/>
              </a:rPr>
              <a:t>Mr. Smith, overseer in Wylie Mill, Chester, S.C. He will not let his own children work in the mill, and says it is no place for them. However, many children under the age of 12 work in his mill.  He says that it is a common practice all through the South for employers in cotton mills to evade the child labor law by allowing young children to help their older sisters or brothers. The name of the younger sibling is kept from the books. "That is the way we manage it."</a:t>
            </a:r>
            <a:endParaRPr lang="en-US" sz="1200" dirty="0"/>
          </a:p>
        </p:txBody>
      </p:sp>
      <p:pic>
        <p:nvPicPr>
          <p:cNvPr id="4" name="Picture 3" descr="Sepia tone photograph of a man and four children sitting on porch steps.&#10;">
            <a:extLst>
              <a:ext uri="{FF2B5EF4-FFF2-40B4-BE49-F238E27FC236}">
                <a16:creationId xmlns:a16="http://schemas.microsoft.com/office/drawing/2014/main" id="{FD1A9C2D-AD83-4A9F-A7BF-180B6EF64649}"/>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853995" y="1302977"/>
            <a:ext cx="2945322" cy="2505543"/>
          </a:xfrm>
          <a:prstGeom prst="rect">
            <a:avLst/>
          </a:prstGeom>
          <a:noFill/>
          <a:ln>
            <a:noFill/>
          </a:ln>
          <a:effectLst/>
        </p:spPr>
      </p:pic>
      <p:sp>
        <p:nvSpPr>
          <p:cNvPr id="10" name="TextBox 9">
            <a:extLst>
              <a:ext uri="{FF2B5EF4-FFF2-40B4-BE49-F238E27FC236}">
                <a16:creationId xmlns:a16="http://schemas.microsoft.com/office/drawing/2014/main" id="{2CDD583E-ACCF-42F2-848E-E3F5A21C9244}"/>
              </a:ext>
            </a:extLst>
          </p:cNvPr>
          <p:cNvSpPr txBox="1"/>
          <p:nvPr/>
        </p:nvSpPr>
        <p:spPr>
          <a:xfrm>
            <a:off x="308849" y="4456621"/>
            <a:ext cx="4886038" cy="1754326"/>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Probative Questions: </a:t>
            </a: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1. According to the background, what is Mr. Smith’s hypocrisy here?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2. For what reasons would Mr. Smith support child labor? For what reasons would he be against it?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3. Does Mr. Smith fit the stereotype of a dishonest businessman? Why or why not? </a:t>
            </a:r>
          </a:p>
        </p:txBody>
      </p:sp>
      <p:sp>
        <p:nvSpPr>
          <p:cNvPr id="13" name="Rectangle 12">
            <a:extLst>
              <a:ext uri="{FF2B5EF4-FFF2-40B4-BE49-F238E27FC236}">
                <a16:creationId xmlns:a16="http://schemas.microsoft.com/office/drawing/2014/main" id="{31821F8B-BA92-44F6-B325-B10E3B88495D}"/>
              </a:ext>
              <a:ext uri="{C183D7F6-B498-43B3-948B-1728B52AA6E4}">
                <adec:decorative xmlns:adec="http://schemas.microsoft.com/office/drawing/2017/decorative" val="1"/>
              </a:ext>
            </a:extLst>
          </p:cNvPr>
          <p:cNvSpPr/>
          <p:nvPr/>
        </p:nvSpPr>
        <p:spPr>
          <a:xfrm>
            <a:off x="6121984" y="112120"/>
            <a:ext cx="5647790"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F2748C9-AA2F-4F3D-AD34-5A2EFDFF1137}"/>
              </a:ext>
            </a:extLst>
          </p:cNvPr>
          <p:cNvSpPr txBox="1"/>
          <p:nvPr/>
        </p:nvSpPr>
        <p:spPr>
          <a:xfrm>
            <a:off x="6232777" y="232517"/>
            <a:ext cx="4628881" cy="95410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Point of View               </a:t>
            </a:r>
            <a:r>
              <a:rPr lang="en-US" sz="2000" b="1" u="sng" dirty="0">
                <a:latin typeface="Arial" panose="020B0604020202020204" pitchFamily="34" charset="0"/>
                <a:cs typeface="Arial" panose="020B0604020202020204" pitchFamily="34" charset="0"/>
              </a:rPr>
              <a:t>Mill Employer</a:t>
            </a:r>
            <a:endParaRPr lang="en-US" sz="20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Girl working in Yazoo City Yarn Mill, 1911</a:t>
            </a:r>
          </a:p>
          <a:p>
            <a:r>
              <a:rPr lang="en-US" sz="1200" b="1" dirty="0">
                <a:latin typeface="Arial" panose="020B0604020202020204" pitchFamily="34" charset="0"/>
                <a:cs typeface="Arial" panose="020B0604020202020204" pitchFamily="34" charset="0"/>
              </a:rPr>
              <a:t>Credits:  </a:t>
            </a:r>
            <a:r>
              <a:rPr lang="en-US" sz="1200" dirty="0">
                <a:latin typeface="Arial" panose="020B0604020202020204" pitchFamily="34" charset="0"/>
                <a:cs typeface="Arial" panose="020B0604020202020204" pitchFamily="34" charset="0"/>
              </a:rPr>
              <a:t>Library of Congress Collection. Hine, Lewis Wickes</a:t>
            </a:r>
            <a:endParaRPr lang="en-US"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BF9E90A-D5F2-4035-A4C1-462EAF9D51F9}"/>
              </a:ext>
            </a:extLst>
          </p:cNvPr>
          <p:cNvSpPr txBox="1"/>
          <p:nvPr/>
        </p:nvSpPr>
        <p:spPr>
          <a:xfrm>
            <a:off x="6261612" y="1483197"/>
            <a:ext cx="2207685" cy="101566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 </a:t>
            </a:r>
            <a:r>
              <a:rPr lang="en-US" sz="1200" dirty="0">
                <a:latin typeface="Arial" panose="020B0604020202020204" pitchFamily="34" charset="0"/>
                <a:cs typeface="Arial" panose="020B0604020202020204" pitchFamily="34" charset="0"/>
              </a:rPr>
              <a:t>Overseer supervising a girl (about 13 years old) operating a bobbin winding machine in the Yazoo City Yarn Mills, Mississippi.</a:t>
            </a:r>
          </a:p>
        </p:txBody>
      </p:sp>
      <p:pic>
        <p:nvPicPr>
          <p:cNvPr id="6" name="Picture 5" descr="Black and white photograph of a girl child and a man in suspenders working in a factory&#10;">
            <a:extLst>
              <a:ext uri="{FF2B5EF4-FFF2-40B4-BE49-F238E27FC236}">
                <a16:creationId xmlns:a16="http://schemas.microsoft.com/office/drawing/2014/main" id="{9A21DC13-7046-4AD6-8509-D6235F978758}"/>
              </a:ext>
            </a:extLst>
          </p:cNvPr>
          <p:cNvPicPr/>
          <p:nvPr/>
        </p:nvPicPr>
        <p:blipFill>
          <a:blip r:embed="rId4">
            <a:extLst>
              <a:ext uri="{28A0092B-C50C-407E-A947-70E740481C1C}">
                <a14:useLocalDpi xmlns:a14="http://schemas.microsoft.com/office/drawing/2010/main" val="0"/>
              </a:ext>
            </a:extLst>
          </a:blip>
          <a:stretch>
            <a:fillRect/>
          </a:stretch>
        </p:blipFill>
        <p:spPr>
          <a:xfrm>
            <a:off x="8671954" y="1439619"/>
            <a:ext cx="2922283" cy="2173593"/>
          </a:xfrm>
          <a:prstGeom prst="rect">
            <a:avLst/>
          </a:prstGeom>
        </p:spPr>
      </p:pic>
      <p:sp>
        <p:nvSpPr>
          <p:cNvPr id="16" name="TextBox 15">
            <a:extLst>
              <a:ext uri="{FF2B5EF4-FFF2-40B4-BE49-F238E27FC236}">
                <a16:creationId xmlns:a16="http://schemas.microsoft.com/office/drawing/2014/main" id="{C8B8F210-93CE-4CB2-9150-9FFD75B58EC1}"/>
              </a:ext>
            </a:extLst>
          </p:cNvPr>
          <p:cNvSpPr txBox="1"/>
          <p:nvPr/>
        </p:nvSpPr>
        <p:spPr>
          <a:xfrm>
            <a:off x="6261612" y="4271955"/>
            <a:ext cx="5004151" cy="2123658"/>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Probative Questions: </a:t>
            </a:r>
          </a:p>
          <a:p>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1. Would it be possible for mill supervisors to care about their employees? Or to believe they are doing the children and their families a favor?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4. How might the laboring children have felt about their work?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5. Do you think they found it normal, necessary, and commonplace?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Or brutal and unjust? </a:t>
            </a:r>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US" sz="1200" b="1" dirty="0"/>
              <a:t> </a:t>
            </a:r>
            <a:endParaRPr lang="en-US" sz="1200" dirty="0"/>
          </a:p>
        </p:txBody>
      </p:sp>
      <p:sp>
        <p:nvSpPr>
          <p:cNvPr id="3" name="Slide Number Placeholder 2">
            <a:extLst>
              <a:ext uri="{FF2B5EF4-FFF2-40B4-BE49-F238E27FC236}">
                <a16:creationId xmlns:a16="http://schemas.microsoft.com/office/drawing/2014/main" id="{04B48C51-AF62-4565-99C5-BDFE226C68C5}"/>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82523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33FB5D-B433-4312-A33C-399C882B7898}"/>
              </a:ext>
              <a:ext uri="{C183D7F6-B498-43B3-948B-1728B52AA6E4}">
                <adec:decorative xmlns:adec="http://schemas.microsoft.com/office/drawing/2017/decorative" val="1"/>
              </a:ext>
            </a:extLst>
          </p:cNvPr>
          <p:cNvSpPr/>
          <p:nvPr/>
        </p:nvSpPr>
        <p:spPr>
          <a:xfrm>
            <a:off x="186117" y="121381"/>
            <a:ext cx="5647790"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a:extLst>
              <a:ext uri="{FF2B5EF4-FFF2-40B4-BE49-F238E27FC236}">
                <a16:creationId xmlns:a16="http://schemas.microsoft.com/office/drawing/2014/main" id="{2B875721-9561-438B-9F87-44D0838F4915}"/>
              </a:ext>
            </a:extLst>
          </p:cNvPr>
          <p:cNvSpPr txBox="1"/>
          <p:nvPr/>
        </p:nvSpPr>
        <p:spPr>
          <a:xfrm>
            <a:off x="242916" y="242760"/>
            <a:ext cx="5283201" cy="169277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Point of View                     </a:t>
            </a:r>
            <a:r>
              <a:rPr lang="en-US" sz="2000" b="1" u="sng" dirty="0">
                <a:latin typeface="Arial" panose="020B0604020202020204" pitchFamily="34" charset="0"/>
                <a:cs typeface="Arial" panose="020B0604020202020204" pitchFamily="34" charset="0"/>
              </a:rPr>
              <a:t>Parent </a:t>
            </a:r>
            <a:r>
              <a:rPr lang="en-US" sz="1200" b="1" dirty="0">
                <a:latin typeface="Arial" panose="020B0604020202020204" pitchFamily="34" charset="0"/>
                <a:cs typeface="Arial" panose="020B0604020202020204" pitchFamily="34" charset="0"/>
              </a:rPr>
              <a:t>                                 </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Family of Mill Workers in Fries, Virginia, 1913</a:t>
            </a:r>
          </a:p>
          <a:p>
            <a:r>
              <a:rPr lang="en-US" sz="1200" b="1" dirty="0">
                <a:latin typeface="Arial" panose="020B0604020202020204" pitchFamily="34" charset="0"/>
                <a:cs typeface="Arial" panose="020B0604020202020204" pitchFamily="34" charset="0"/>
              </a:rPr>
              <a:t>Credits: </a:t>
            </a:r>
            <a:r>
              <a:rPr lang="en-US" sz="1200" dirty="0">
                <a:latin typeface="Arial" panose="020B0604020202020204" pitchFamily="34" charset="0"/>
                <a:cs typeface="Arial" panose="020B0604020202020204" pitchFamily="34" charset="0"/>
              </a:rPr>
              <a:t>Library of Congress Collection. Hine, Lewis Wickes.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007EB2E-98B6-4E3A-8F6C-3E4B375D5ADE}"/>
              </a:ext>
            </a:extLst>
          </p:cNvPr>
          <p:cNvSpPr txBox="1"/>
          <p:nvPr/>
        </p:nvSpPr>
        <p:spPr>
          <a:xfrm>
            <a:off x="242917" y="1471221"/>
            <a:ext cx="2325072" cy="249299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a:t>
            </a:r>
            <a:r>
              <a:rPr lang="en-US" sz="1200" dirty="0">
                <a:latin typeface="Arial" panose="020B0604020202020204" pitchFamily="34" charset="0"/>
                <a:cs typeface="Arial" panose="020B0604020202020204" pitchFamily="34" charset="0"/>
              </a:rPr>
              <a:t> A master of composition and mood, Lewis Hine used his camera for the cause of social reform. In 1908, he published a pictorial record of Ellis Island immigrants. In 1911, he was hired by the National Child Labor Committee as one of many “investigators” in the quest to document and portray the horrors of child labor through photographs.  </a:t>
            </a:r>
          </a:p>
        </p:txBody>
      </p:sp>
      <p:pic>
        <p:nvPicPr>
          <p:cNvPr id="4" name="Picture 3" descr="A black and white photograph of a family and five children in front of a building&#10;">
            <a:extLst>
              <a:ext uri="{FF2B5EF4-FFF2-40B4-BE49-F238E27FC236}">
                <a16:creationId xmlns:a16="http://schemas.microsoft.com/office/drawing/2014/main" id="{2640E5D8-E2A5-4534-ADAF-6D8E40B4520D}"/>
              </a:ext>
            </a:extLst>
          </p:cNvPr>
          <p:cNvPicPr>
            <a:picLocks noChangeAspect="1"/>
          </p:cNvPicPr>
          <p:nvPr/>
        </p:nvPicPr>
        <p:blipFill rotWithShape="1">
          <a:blip r:embed="rId2"/>
          <a:srcRect l="15639" r="14420"/>
          <a:stretch/>
        </p:blipFill>
        <p:spPr>
          <a:xfrm>
            <a:off x="2567988" y="1471221"/>
            <a:ext cx="3057033" cy="2462486"/>
          </a:xfrm>
          <a:prstGeom prst="rect">
            <a:avLst/>
          </a:prstGeom>
        </p:spPr>
      </p:pic>
      <p:sp>
        <p:nvSpPr>
          <p:cNvPr id="16" name="TextBox 15">
            <a:extLst>
              <a:ext uri="{FF2B5EF4-FFF2-40B4-BE49-F238E27FC236}">
                <a16:creationId xmlns:a16="http://schemas.microsoft.com/office/drawing/2014/main" id="{40492808-0E14-4393-AA3A-8F7F422561AB}"/>
              </a:ext>
            </a:extLst>
          </p:cNvPr>
          <p:cNvSpPr txBox="1"/>
          <p:nvPr/>
        </p:nvSpPr>
        <p:spPr>
          <a:xfrm>
            <a:off x="242916" y="4425619"/>
            <a:ext cx="5362637" cy="2123658"/>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Probative Questions:</a:t>
            </a:r>
          </a:p>
          <a:p>
            <a:endParaRPr lang="en-US"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1. Why might a family like the one depicted here argue against the reform of child labor laws? (i.e. believe that child labor is okay)</a:t>
            </a:r>
          </a:p>
          <a:p>
            <a:pPr lvl="0"/>
            <a:endParaRPr lang="en-US" sz="1200"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2. How might the reform of child labor laws directly affect the social structure of families with previously employed children?                                                                                                                        (Hint: more free time for children, education, independence, etc.)</a:t>
            </a:r>
          </a:p>
          <a:p>
            <a:r>
              <a:rPr lang="en-US" sz="1200" dirty="0"/>
              <a:t> </a:t>
            </a:r>
          </a:p>
        </p:txBody>
      </p:sp>
      <p:sp>
        <p:nvSpPr>
          <p:cNvPr id="18" name="Rectangle 17">
            <a:extLst>
              <a:ext uri="{FF2B5EF4-FFF2-40B4-BE49-F238E27FC236}">
                <a16:creationId xmlns:a16="http://schemas.microsoft.com/office/drawing/2014/main" id="{7A9E5834-376B-406F-9D99-CB07263E4A23}"/>
              </a:ext>
              <a:ext uri="{C183D7F6-B498-43B3-948B-1728B52AA6E4}">
                <adec:decorative xmlns:adec="http://schemas.microsoft.com/office/drawing/2017/decorative" val="1"/>
              </a:ext>
            </a:extLst>
          </p:cNvPr>
          <p:cNvSpPr/>
          <p:nvPr/>
        </p:nvSpPr>
        <p:spPr>
          <a:xfrm>
            <a:off x="6096000" y="121381"/>
            <a:ext cx="5647790"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F37E6F-7566-47FC-8E7F-A161614C0E2E}"/>
              </a:ext>
            </a:extLst>
          </p:cNvPr>
          <p:cNvSpPr txBox="1"/>
          <p:nvPr/>
        </p:nvSpPr>
        <p:spPr>
          <a:xfrm>
            <a:off x="6304973" y="147782"/>
            <a:ext cx="4703338" cy="95410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Point of View: </a:t>
            </a:r>
            <a:r>
              <a:rPr lang="en-US" sz="12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Parent </a:t>
            </a:r>
            <a:r>
              <a:rPr lang="en-US" sz="2000" b="1"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Parents &amp; Children, 1912, Belton, SC</a:t>
            </a:r>
          </a:p>
          <a:p>
            <a:r>
              <a:rPr lang="en-US" sz="1200" b="1" dirty="0">
                <a:latin typeface="Arial" panose="020B0604020202020204" pitchFamily="34" charset="0"/>
                <a:cs typeface="Arial" panose="020B0604020202020204" pitchFamily="34" charset="0"/>
              </a:rPr>
              <a:t>Credits: </a:t>
            </a:r>
            <a:r>
              <a:rPr lang="en-US" sz="1200" dirty="0">
                <a:latin typeface="Arial" panose="020B0604020202020204" pitchFamily="34" charset="0"/>
                <a:cs typeface="Arial" panose="020B0604020202020204" pitchFamily="34" charset="0"/>
              </a:rPr>
              <a:t>Library of Congress Collection. Hine, Lewis Wickes.</a:t>
            </a:r>
            <a:endParaRPr lang="en-US" sz="1200" dirty="0"/>
          </a:p>
        </p:txBody>
      </p:sp>
      <p:sp>
        <p:nvSpPr>
          <p:cNvPr id="13" name="TextBox 12">
            <a:extLst>
              <a:ext uri="{FF2B5EF4-FFF2-40B4-BE49-F238E27FC236}">
                <a16:creationId xmlns:a16="http://schemas.microsoft.com/office/drawing/2014/main" id="{EDC05249-829A-42E5-95A8-5DC67298FB96}"/>
              </a:ext>
            </a:extLst>
          </p:cNvPr>
          <p:cNvSpPr txBox="1"/>
          <p:nvPr/>
        </p:nvSpPr>
        <p:spPr>
          <a:xfrm>
            <a:off x="6304973" y="1363636"/>
            <a:ext cx="2305627" cy="249299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 </a:t>
            </a:r>
            <a:r>
              <a:rPr lang="en-US" sz="1200" dirty="0">
                <a:latin typeface="Arial" panose="020B0604020202020204" pitchFamily="34" charset="0"/>
                <a:cs typeface="Arial" panose="020B0604020202020204" pitchFamily="34" charset="0"/>
              </a:rPr>
              <a:t>The Hopkins family. All of them, except the youngest, work in the mill owned by Belton Mfg. Co. The mom and daughter together run 10 sides for $1.10 a day. The daughter, almost 12 years old, can't write her name. One of the boys makes 50 cents a day sweeping. Three other children are not in the photo, but also work. </a:t>
            </a:r>
          </a:p>
          <a:p>
            <a:endParaRPr lang="en-US" sz="1200" dirty="0">
              <a:latin typeface="Arial" panose="020B0604020202020204" pitchFamily="34" charset="0"/>
              <a:cs typeface="Arial" panose="020B0604020202020204" pitchFamily="34" charset="0"/>
            </a:endParaRPr>
          </a:p>
        </p:txBody>
      </p:sp>
      <p:pic>
        <p:nvPicPr>
          <p:cNvPr id="5" name="Picture 4" descr="A sepia toned photograph of a family&#10; in front of their home">
            <a:extLst>
              <a:ext uri="{FF2B5EF4-FFF2-40B4-BE49-F238E27FC236}">
                <a16:creationId xmlns:a16="http://schemas.microsoft.com/office/drawing/2014/main" id="{CCFD7E6C-ECD6-41C3-B7A6-BDCABFF6C4B5}"/>
              </a:ext>
            </a:extLst>
          </p:cNvPr>
          <p:cNvPicPr>
            <a:picLocks noChangeAspect="1"/>
          </p:cNvPicPr>
          <p:nvPr/>
        </p:nvPicPr>
        <p:blipFill>
          <a:blip r:embed="rId3"/>
          <a:stretch>
            <a:fillRect/>
          </a:stretch>
        </p:blipFill>
        <p:spPr>
          <a:xfrm>
            <a:off x="8610600" y="1420795"/>
            <a:ext cx="2972107" cy="2308324"/>
          </a:xfrm>
          <a:prstGeom prst="rect">
            <a:avLst/>
          </a:prstGeom>
        </p:spPr>
      </p:pic>
      <p:sp>
        <p:nvSpPr>
          <p:cNvPr id="15" name="TextBox 14">
            <a:extLst>
              <a:ext uri="{FF2B5EF4-FFF2-40B4-BE49-F238E27FC236}">
                <a16:creationId xmlns:a16="http://schemas.microsoft.com/office/drawing/2014/main" id="{9538C472-A304-44B7-8E79-15005171A22A}"/>
              </a:ext>
            </a:extLst>
          </p:cNvPr>
          <p:cNvSpPr txBox="1"/>
          <p:nvPr/>
        </p:nvSpPr>
        <p:spPr>
          <a:xfrm>
            <a:off x="6304973" y="4425619"/>
            <a:ext cx="5191610" cy="1754326"/>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Probative Questions:</a:t>
            </a:r>
          </a:p>
          <a:p>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1. Why might have the Hopkins parents have a contradictory view of child labor­– finding it necessary but also being against it perhaps?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2. How may have family size affected a family’s view of child labor?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3. According to the background paragraph, what role could education and literacy have in child labor policy? Why? </a:t>
            </a:r>
          </a:p>
        </p:txBody>
      </p:sp>
      <p:sp>
        <p:nvSpPr>
          <p:cNvPr id="2" name="Slide Number Placeholder 1">
            <a:extLst>
              <a:ext uri="{FF2B5EF4-FFF2-40B4-BE49-F238E27FC236}">
                <a16:creationId xmlns:a16="http://schemas.microsoft.com/office/drawing/2014/main" id="{846B77B8-C6EB-4192-BF73-7C0FAF47D95B}"/>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380113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352398-EE19-4704-898F-1D3CD414EA60}"/>
              </a:ext>
              <a:ext uri="{C183D7F6-B498-43B3-948B-1728B52AA6E4}">
                <adec:decorative xmlns:adec="http://schemas.microsoft.com/office/drawing/2017/decorative" val="1"/>
              </a:ext>
            </a:extLst>
          </p:cNvPr>
          <p:cNvSpPr/>
          <p:nvPr/>
        </p:nvSpPr>
        <p:spPr>
          <a:xfrm>
            <a:off x="186117" y="121381"/>
            <a:ext cx="5647790"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a:extLst>
              <a:ext uri="{FF2B5EF4-FFF2-40B4-BE49-F238E27FC236}">
                <a16:creationId xmlns:a16="http://schemas.microsoft.com/office/drawing/2014/main" id="{F7230508-1356-4B7B-9901-78F63CC9C941}"/>
              </a:ext>
            </a:extLst>
          </p:cNvPr>
          <p:cNvSpPr txBox="1"/>
          <p:nvPr/>
        </p:nvSpPr>
        <p:spPr>
          <a:xfrm>
            <a:off x="199089" y="248510"/>
            <a:ext cx="4887816" cy="104644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Point of View:</a:t>
            </a:r>
            <a:r>
              <a:rPr lang="en-US"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Child</a:t>
            </a:r>
            <a:endParaRPr lang="en-US" sz="20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Child Workers, 1910, Pell City, AL</a:t>
            </a:r>
          </a:p>
          <a:p>
            <a:r>
              <a:rPr lang="en-US" sz="1200" b="1" dirty="0">
                <a:latin typeface="Arial" panose="020B0604020202020204" pitchFamily="34" charset="0"/>
                <a:cs typeface="Arial" panose="020B0604020202020204" pitchFamily="34" charset="0"/>
              </a:rPr>
              <a:t>Credits: </a:t>
            </a:r>
            <a:r>
              <a:rPr lang="en-US" sz="1200" dirty="0">
                <a:latin typeface="Arial" panose="020B0604020202020204" pitchFamily="34" charset="0"/>
                <a:cs typeface="Arial" panose="020B0604020202020204" pitchFamily="34" charset="0"/>
              </a:rPr>
              <a:t>Library of Congress Collection. Hine, Lewis Wickes. </a:t>
            </a:r>
          </a:p>
        </p:txBody>
      </p:sp>
      <p:sp>
        <p:nvSpPr>
          <p:cNvPr id="3" name="TextBox 2">
            <a:extLst>
              <a:ext uri="{FF2B5EF4-FFF2-40B4-BE49-F238E27FC236}">
                <a16:creationId xmlns:a16="http://schemas.microsoft.com/office/drawing/2014/main" id="{F5D8478A-53CA-4BFD-93E0-717ED3F33369}"/>
              </a:ext>
            </a:extLst>
          </p:cNvPr>
          <p:cNvSpPr txBox="1"/>
          <p:nvPr/>
        </p:nvSpPr>
        <p:spPr>
          <a:xfrm>
            <a:off x="284854" y="1582699"/>
            <a:ext cx="2277257"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 </a:t>
            </a:r>
            <a:r>
              <a:rPr lang="en-US" sz="1200" dirty="0">
                <a:latin typeface="Arial" panose="020B0604020202020204" pitchFamily="34" charset="0"/>
                <a:cs typeface="Arial" panose="020B0604020202020204" pitchFamily="34" charset="0"/>
              </a:rPr>
              <a:t>Some of the children working in the Pell City Cotton Mill. Mr. E.A. Thompson, Supt. of the Mill is also Mayor of Pell City. </a:t>
            </a:r>
          </a:p>
          <a:p>
            <a:endParaRPr lang="en-US" sz="1200" dirty="0"/>
          </a:p>
        </p:txBody>
      </p:sp>
      <p:pic>
        <p:nvPicPr>
          <p:cNvPr id="5" name="Picture 4" descr="Sepia toned image of child laborers in front of a factory&#10;">
            <a:extLst>
              <a:ext uri="{FF2B5EF4-FFF2-40B4-BE49-F238E27FC236}">
                <a16:creationId xmlns:a16="http://schemas.microsoft.com/office/drawing/2014/main" id="{4B5361CE-904E-4606-8B0E-8F3E891A38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83026" y="1571348"/>
            <a:ext cx="2900218" cy="1948361"/>
          </a:xfrm>
          <a:prstGeom prst="rect">
            <a:avLst/>
          </a:prstGeom>
          <a:noFill/>
          <a:ln>
            <a:noFill/>
          </a:ln>
        </p:spPr>
      </p:pic>
      <p:sp>
        <p:nvSpPr>
          <p:cNvPr id="9" name="TextBox 8">
            <a:extLst>
              <a:ext uri="{FF2B5EF4-FFF2-40B4-BE49-F238E27FC236}">
                <a16:creationId xmlns:a16="http://schemas.microsoft.com/office/drawing/2014/main" id="{E75F4D5B-E9E9-4973-A974-A2002B0AC002}"/>
              </a:ext>
            </a:extLst>
          </p:cNvPr>
          <p:cNvSpPr txBox="1"/>
          <p:nvPr/>
        </p:nvSpPr>
        <p:spPr>
          <a:xfrm>
            <a:off x="255522" y="3966905"/>
            <a:ext cx="5508980" cy="2123658"/>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Probative Questions: </a:t>
            </a:r>
          </a:p>
          <a:p>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1. How might these children have felt about their work? Do you think they found it normal, necessary, and commonplace? Or brutal and unjust?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2. Imagine these children were in a large impoverished family. If they realized the injustices of child labor and consequently refused to work, how could this affect their families?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3. What are some reasons the Mayors own children were not working in the mill?</a:t>
            </a:r>
            <a:endParaRPr lang="en-US" dirty="0"/>
          </a:p>
        </p:txBody>
      </p:sp>
      <p:sp>
        <p:nvSpPr>
          <p:cNvPr id="14" name="Rectangle 13">
            <a:extLst>
              <a:ext uri="{FF2B5EF4-FFF2-40B4-BE49-F238E27FC236}">
                <a16:creationId xmlns:a16="http://schemas.microsoft.com/office/drawing/2014/main" id="{ECF85962-87C5-4343-930A-53A88FD065A9}"/>
              </a:ext>
              <a:ext uri="{C183D7F6-B498-43B3-948B-1728B52AA6E4}">
                <adec:decorative xmlns:adec="http://schemas.microsoft.com/office/drawing/2017/decorative" val="1"/>
              </a:ext>
            </a:extLst>
          </p:cNvPr>
          <p:cNvSpPr/>
          <p:nvPr/>
        </p:nvSpPr>
        <p:spPr>
          <a:xfrm>
            <a:off x="6070211" y="121381"/>
            <a:ext cx="5647790"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4F9EF0-6847-450C-9BBE-188771D0753F}"/>
              </a:ext>
            </a:extLst>
          </p:cNvPr>
          <p:cNvSpPr txBox="1"/>
          <p:nvPr/>
        </p:nvSpPr>
        <p:spPr>
          <a:xfrm>
            <a:off x="6358975" y="340843"/>
            <a:ext cx="4684845" cy="104644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Point of View</a:t>
            </a:r>
            <a:r>
              <a:rPr lang="en-US" sz="2000" b="1"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Child</a:t>
            </a:r>
          </a:p>
          <a:p>
            <a:endParaRPr lang="en-US"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Children Working in Mill, 1908</a:t>
            </a:r>
          </a:p>
          <a:p>
            <a:r>
              <a:rPr lang="en-US" sz="1200" b="1" dirty="0">
                <a:latin typeface="Arial" panose="020B0604020202020204" pitchFamily="34" charset="0"/>
                <a:cs typeface="Arial" panose="020B0604020202020204" pitchFamily="34" charset="0"/>
              </a:rPr>
              <a:t>Credits: </a:t>
            </a:r>
            <a:r>
              <a:rPr lang="en-US" sz="1200" dirty="0">
                <a:latin typeface="Arial" panose="020B0604020202020204" pitchFamily="34" charset="0"/>
                <a:cs typeface="Arial" panose="020B0604020202020204" pitchFamily="34" charset="0"/>
              </a:rPr>
              <a:t>Library of Congress Collection. Hine, Lewis Wickes. </a:t>
            </a:r>
          </a:p>
        </p:txBody>
      </p:sp>
      <p:sp>
        <p:nvSpPr>
          <p:cNvPr id="4" name="TextBox 3">
            <a:extLst>
              <a:ext uri="{FF2B5EF4-FFF2-40B4-BE49-F238E27FC236}">
                <a16:creationId xmlns:a16="http://schemas.microsoft.com/office/drawing/2014/main" id="{C3804697-D4CA-4AE8-84E2-E5D9A4B9DDB3}"/>
              </a:ext>
            </a:extLst>
          </p:cNvPr>
          <p:cNvSpPr txBox="1"/>
          <p:nvPr/>
        </p:nvSpPr>
        <p:spPr>
          <a:xfrm>
            <a:off x="6363631" y="1571347"/>
            <a:ext cx="2266980"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a:t>
            </a:r>
            <a:r>
              <a:rPr lang="en-US" sz="1200" dirty="0">
                <a:latin typeface="Arial" panose="020B0604020202020204" pitchFamily="34" charset="0"/>
                <a:cs typeface="Arial" panose="020B0604020202020204" pitchFamily="34" charset="0"/>
              </a:rPr>
              <a:t>: Picture of one of the smallest and youngest boys working in the mill at Cherryville Mfg. Co., Cherryville, NC.</a:t>
            </a:r>
          </a:p>
          <a:p>
            <a:endParaRPr lang="en-US" sz="1200" dirty="0"/>
          </a:p>
        </p:txBody>
      </p:sp>
      <p:pic>
        <p:nvPicPr>
          <p:cNvPr id="6" name="Picture 5" descr="Black and white photo of three adults standing near machinery with a young boy working near them.">
            <a:extLst>
              <a:ext uri="{FF2B5EF4-FFF2-40B4-BE49-F238E27FC236}">
                <a16:creationId xmlns:a16="http://schemas.microsoft.com/office/drawing/2014/main" id="{FD5BD6C2-7219-477E-B41B-23FBC069B7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66915" y="1571347"/>
            <a:ext cx="2650837" cy="1948361"/>
          </a:xfrm>
          <a:prstGeom prst="rect">
            <a:avLst/>
          </a:prstGeom>
          <a:noFill/>
          <a:ln>
            <a:noFill/>
          </a:ln>
        </p:spPr>
      </p:pic>
      <p:sp>
        <p:nvSpPr>
          <p:cNvPr id="13" name="TextBox 12">
            <a:extLst>
              <a:ext uri="{FF2B5EF4-FFF2-40B4-BE49-F238E27FC236}">
                <a16:creationId xmlns:a16="http://schemas.microsoft.com/office/drawing/2014/main" id="{0EE54E34-F09D-4305-9361-21CC8E84C3DD}"/>
              </a:ext>
            </a:extLst>
          </p:cNvPr>
          <p:cNvSpPr txBox="1"/>
          <p:nvPr/>
        </p:nvSpPr>
        <p:spPr>
          <a:xfrm>
            <a:off x="6358975" y="3736072"/>
            <a:ext cx="5325024" cy="249299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a:t>
            </a:r>
          </a:p>
          <a:p>
            <a:r>
              <a:rPr lang="en-US" sz="1200" b="1" dirty="0">
                <a:latin typeface="Arial" panose="020B0604020202020204" pitchFamily="34" charset="0"/>
                <a:cs typeface="Arial" panose="020B0604020202020204" pitchFamily="34" charset="0"/>
              </a:rPr>
              <a:t>Probative Questions</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pPr lvl="0"/>
            <a:r>
              <a:rPr lang="en-US" sz="1200" dirty="0">
                <a:latin typeface="Arial" panose="020B0604020202020204" pitchFamily="34" charset="0"/>
                <a:cs typeface="Arial" panose="020B0604020202020204" pitchFamily="34" charset="0"/>
              </a:rPr>
              <a:t>1. How might have these children felt about their work? Do you think they found it normal, necessary, and commonplace? Or brutal and unjust?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2. Imagine these children were in a large impoverished family. If they realized the injustices of child labor and consequently refused to work, how could this affect their families?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3. What future do you have?  Will you always work in a mill, or will you be able to learn another trade or skill? Could you become a mill owner? Would you want to?</a:t>
            </a:r>
          </a:p>
        </p:txBody>
      </p:sp>
      <p:sp>
        <p:nvSpPr>
          <p:cNvPr id="2" name="Slide Number Placeholder 1">
            <a:extLst>
              <a:ext uri="{FF2B5EF4-FFF2-40B4-BE49-F238E27FC236}">
                <a16:creationId xmlns:a16="http://schemas.microsoft.com/office/drawing/2014/main" id="{ED21B669-A801-471B-98A7-7738022C4615}"/>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70550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D80111-3631-4A10-84C0-3038C24EFD8D}"/>
              </a:ext>
              <a:ext uri="{C183D7F6-B498-43B3-948B-1728B52AA6E4}">
                <adec:decorative xmlns:adec="http://schemas.microsoft.com/office/drawing/2017/decorative" val="1"/>
              </a:ext>
            </a:extLst>
          </p:cNvPr>
          <p:cNvSpPr/>
          <p:nvPr/>
        </p:nvSpPr>
        <p:spPr>
          <a:xfrm>
            <a:off x="186117" y="121381"/>
            <a:ext cx="5647790"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8156595B-1F1A-4A9F-BD1F-00E4EEC77AA8}"/>
              </a:ext>
            </a:extLst>
          </p:cNvPr>
          <p:cNvSpPr txBox="1"/>
          <p:nvPr/>
        </p:nvSpPr>
        <p:spPr>
          <a:xfrm>
            <a:off x="420791" y="449591"/>
            <a:ext cx="4488559"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Point of View</a:t>
            </a:r>
            <a:r>
              <a:rPr lang="en-US" sz="1200"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Social Reformer </a:t>
            </a:r>
            <a:r>
              <a:rPr lang="en-US" b="1"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r>
              <a:rPr lang="en-US" sz="1200" b="1" dirty="0">
                <a:latin typeface="Arial" panose="020B0604020202020204" pitchFamily="34" charset="0"/>
                <a:cs typeface="Arial" panose="020B0604020202020204" pitchFamily="34" charset="0"/>
              </a:rPr>
              <a:t>Photo:</a:t>
            </a:r>
            <a:r>
              <a:rPr lang="en-US" sz="1200" dirty="0">
                <a:latin typeface="Arial" panose="020B0604020202020204" pitchFamily="34" charset="0"/>
                <a:cs typeface="Arial" panose="020B0604020202020204" pitchFamily="34" charset="0"/>
              </a:rPr>
              <a:t>  Child Labor Bulletin, 1913</a:t>
            </a:r>
          </a:p>
          <a:p>
            <a:r>
              <a:rPr lang="en-US" sz="1200" b="1" dirty="0">
                <a:latin typeface="Arial" panose="020B0604020202020204" pitchFamily="34" charset="0"/>
                <a:cs typeface="Arial" panose="020B0604020202020204" pitchFamily="34" charset="0"/>
              </a:rPr>
              <a:t>Credits</a:t>
            </a:r>
            <a:r>
              <a:rPr lang="en-US" sz="1200" dirty="0">
                <a:latin typeface="Arial" panose="020B0604020202020204" pitchFamily="34" charset="0"/>
                <a:cs typeface="Arial" panose="020B0604020202020204" pitchFamily="34" charset="0"/>
              </a:rPr>
              <a:t>: Library of Congress Collection. Pamphlet using photographs by Hine, Lewis Wickes. </a:t>
            </a:r>
            <a:r>
              <a:rPr lang="en-US" b="1" dirty="0"/>
              <a:t> </a:t>
            </a:r>
            <a:endParaRPr lang="en-US" dirty="0"/>
          </a:p>
        </p:txBody>
      </p:sp>
      <p:sp>
        <p:nvSpPr>
          <p:cNvPr id="3" name="TextBox 2">
            <a:extLst>
              <a:ext uri="{FF2B5EF4-FFF2-40B4-BE49-F238E27FC236}">
                <a16:creationId xmlns:a16="http://schemas.microsoft.com/office/drawing/2014/main" id="{B075F953-D849-4246-96CF-0B0E4BDB43DD}"/>
              </a:ext>
            </a:extLst>
          </p:cNvPr>
          <p:cNvSpPr txBox="1"/>
          <p:nvPr/>
        </p:nvSpPr>
        <p:spPr>
          <a:xfrm>
            <a:off x="420791" y="1735989"/>
            <a:ext cx="2730782" cy="286232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 </a:t>
            </a:r>
            <a:r>
              <a:rPr lang="en-US" sz="1200" dirty="0">
                <a:latin typeface="Arial" panose="020B0604020202020204" pitchFamily="34" charset="0"/>
                <a:cs typeface="Arial" panose="020B0604020202020204" pitchFamily="34" charset="0"/>
              </a:rPr>
              <a:t>A pamphlet produced as a result of the National Child Labor Committee’s investigation into child labor.  Using photographs from Lewis Hines to illustrate their cause, they wanted the following reform. 1, no child under fourteen at work for wages. 2, no minor at work without regulation. 3. the eight hour day and no night work for under sixteen years. 4, working papers showing the child is old enough to work, the child is strong enough to work and the child has learned enough to work.</a:t>
            </a:r>
          </a:p>
          <a:p>
            <a:endParaRPr lang="en-US" sz="1200" dirty="0"/>
          </a:p>
        </p:txBody>
      </p:sp>
      <p:pic>
        <p:nvPicPr>
          <p:cNvPr id="4" name="Picture 3" descr="Printed flyer titled, Protect the Child.&#10;">
            <a:extLst>
              <a:ext uri="{FF2B5EF4-FFF2-40B4-BE49-F238E27FC236}">
                <a16:creationId xmlns:a16="http://schemas.microsoft.com/office/drawing/2014/main" id="{F72E68A4-123D-47D8-B8E6-004F1EFFAF3D}"/>
              </a:ext>
            </a:extLst>
          </p:cNvPr>
          <p:cNvPicPr/>
          <p:nvPr/>
        </p:nvPicPr>
        <p:blipFill rotWithShape="1">
          <a:blip r:embed="rId2" cstate="print">
            <a:extLst>
              <a:ext uri="{28A0092B-C50C-407E-A947-70E740481C1C}">
                <a14:useLocalDpi xmlns:a14="http://schemas.microsoft.com/office/drawing/2010/main" val="0"/>
              </a:ext>
            </a:extLst>
          </a:blip>
          <a:srcRect l="20754" t="7261" r="23340" b="8037"/>
          <a:stretch/>
        </p:blipFill>
        <p:spPr bwMode="auto">
          <a:xfrm>
            <a:off x="3366677" y="1735989"/>
            <a:ext cx="2260919" cy="2773003"/>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AA398D33-78D2-4BA0-AD9D-C9747E6EC165}"/>
              </a:ext>
            </a:extLst>
          </p:cNvPr>
          <p:cNvSpPr txBox="1"/>
          <p:nvPr/>
        </p:nvSpPr>
        <p:spPr>
          <a:xfrm>
            <a:off x="379926" y="4415254"/>
            <a:ext cx="5028663" cy="2123658"/>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Probative Questions:</a:t>
            </a: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1. What specific changes in child labor policy was the author of this bulletin advocating for?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2. What audience was this bulletin targeted for? Where may have it been posted?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3. According to the author of the document, what was the role of the state in relation to child labor policy? Why was this controversial, specifically in the south? </a:t>
            </a:r>
          </a:p>
        </p:txBody>
      </p:sp>
      <p:sp>
        <p:nvSpPr>
          <p:cNvPr id="12" name="Rectangle 11">
            <a:extLst>
              <a:ext uri="{FF2B5EF4-FFF2-40B4-BE49-F238E27FC236}">
                <a16:creationId xmlns:a16="http://schemas.microsoft.com/office/drawing/2014/main" id="{24E56003-40F6-44E3-83C0-B37AA2D72071}"/>
              </a:ext>
              <a:ext uri="{C183D7F6-B498-43B3-948B-1728B52AA6E4}">
                <adec:decorative xmlns:adec="http://schemas.microsoft.com/office/drawing/2017/decorative" val="1"/>
              </a:ext>
            </a:extLst>
          </p:cNvPr>
          <p:cNvSpPr/>
          <p:nvPr/>
        </p:nvSpPr>
        <p:spPr>
          <a:xfrm>
            <a:off x="6068582" y="121381"/>
            <a:ext cx="5797630"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243832-2823-401B-B4AF-FE175FC0E230}"/>
              </a:ext>
            </a:extLst>
          </p:cNvPr>
          <p:cNvSpPr txBox="1"/>
          <p:nvPr/>
        </p:nvSpPr>
        <p:spPr>
          <a:xfrm>
            <a:off x="6352543" y="375090"/>
            <a:ext cx="3364112" cy="1077218"/>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Point of View:  </a:t>
            </a:r>
            <a:r>
              <a:rPr lang="en-US" sz="2000" b="1" u="sng" dirty="0">
                <a:latin typeface="Arial" panose="020B0604020202020204" pitchFamily="34" charset="0"/>
                <a:cs typeface="Arial" panose="020B0604020202020204" pitchFamily="34" charset="0"/>
              </a:rPr>
              <a:t>Social Reformer </a:t>
            </a:r>
          </a:p>
          <a:p>
            <a:endParaRPr lang="en-US" sz="20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Child Labor Committee Poster</a:t>
            </a:r>
          </a:p>
          <a:p>
            <a:r>
              <a:rPr lang="en-US" sz="1200" b="1" dirty="0">
                <a:latin typeface="Arial" panose="020B0604020202020204" pitchFamily="34" charset="0"/>
                <a:cs typeface="Arial" panose="020B0604020202020204" pitchFamily="34" charset="0"/>
              </a:rPr>
              <a:t>Credits: </a:t>
            </a:r>
            <a:r>
              <a:rPr lang="en-US" sz="1200" dirty="0" err="1">
                <a:latin typeface="Arial" panose="020B0604020202020204" pitchFamily="34" charset="0"/>
                <a:cs typeface="Arial" panose="020B0604020202020204" pitchFamily="34" charset="0"/>
              </a:rPr>
              <a:t>McKelway</a:t>
            </a:r>
            <a:r>
              <a:rPr lang="en-US" sz="1200" dirty="0">
                <a:latin typeface="Arial" panose="020B0604020202020204" pitchFamily="34" charset="0"/>
                <a:cs typeface="Arial" panose="020B0604020202020204" pitchFamily="34" charset="0"/>
              </a:rPr>
              <a:t>, Alexander Jeffrey</a:t>
            </a:r>
          </a:p>
        </p:txBody>
      </p:sp>
      <p:sp>
        <p:nvSpPr>
          <p:cNvPr id="10" name="TextBox 9">
            <a:extLst>
              <a:ext uri="{FF2B5EF4-FFF2-40B4-BE49-F238E27FC236}">
                <a16:creationId xmlns:a16="http://schemas.microsoft.com/office/drawing/2014/main" id="{A3E47AEC-8B54-4014-B0E5-D24486E152C0}"/>
              </a:ext>
            </a:extLst>
          </p:cNvPr>
          <p:cNvSpPr txBox="1"/>
          <p:nvPr/>
        </p:nvSpPr>
        <p:spPr>
          <a:xfrm>
            <a:off x="6352543" y="1724581"/>
            <a:ext cx="2833968" cy="249299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a:t>
            </a:r>
            <a:r>
              <a:rPr lang="en-US" sz="1200" dirty="0">
                <a:latin typeface="Arial" panose="020B0604020202020204" pitchFamily="34" charset="0"/>
                <a:cs typeface="Arial" panose="020B0604020202020204" pitchFamily="34" charset="0"/>
              </a:rPr>
              <a:t> Many reformers sought out ways to improve the quality of life for women and children in particular. Here is a poster which highlighted child labor in the fiber mills of North and South Carolina titled “Accounts of Investigations Made in the Cotton Mills of  North and South Carolina,” by Rev. A. E. Seddon, A. H. Ulm and Lewis W. Hine, Under the Direction of the Southern Office of the National Child Labor Committee.</a:t>
            </a:r>
          </a:p>
          <a:p>
            <a:endParaRPr lang="en-US" sz="1200" dirty="0"/>
          </a:p>
        </p:txBody>
      </p:sp>
      <p:pic>
        <p:nvPicPr>
          <p:cNvPr id="7" name="Picture 6" descr="Sepia toned poster about Child Labor in the Carolina's. &#10;">
            <a:extLst>
              <a:ext uri="{FF2B5EF4-FFF2-40B4-BE49-F238E27FC236}">
                <a16:creationId xmlns:a16="http://schemas.microsoft.com/office/drawing/2014/main" id="{25763076-D569-4DE4-91BA-845AEB2136AD}"/>
              </a:ext>
            </a:extLst>
          </p:cNvPr>
          <p:cNvPicPr/>
          <p:nvPr/>
        </p:nvPicPr>
        <p:blipFill>
          <a:blip r:embed="rId3">
            <a:extLst>
              <a:ext uri="{28A0092B-C50C-407E-A947-70E740481C1C}">
                <a14:useLocalDpi xmlns:a14="http://schemas.microsoft.com/office/drawing/2010/main" val="0"/>
              </a:ext>
            </a:extLst>
          </a:blip>
          <a:stretch>
            <a:fillRect/>
          </a:stretch>
        </p:blipFill>
        <p:spPr>
          <a:xfrm>
            <a:off x="9500577" y="1735989"/>
            <a:ext cx="2122287" cy="2957772"/>
          </a:xfrm>
          <a:prstGeom prst="rect">
            <a:avLst/>
          </a:prstGeom>
        </p:spPr>
      </p:pic>
      <p:sp>
        <p:nvSpPr>
          <p:cNvPr id="9" name="TextBox 8">
            <a:extLst>
              <a:ext uri="{FF2B5EF4-FFF2-40B4-BE49-F238E27FC236}">
                <a16:creationId xmlns:a16="http://schemas.microsoft.com/office/drawing/2014/main" id="{F4F762D9-58A3-4F2B-9FED-A163DA183205}"/>
              </a:ext>
            </a:extLst>
          </p:cNvPr>
          <p:cNvSpPr txBox="1"/>
          <p:nvPr/>
        </p:nvSpPr>
        <p:spPr>
          <a:xfrm>
            <a:off x="6352543" y="4505484"/>
            <a:ext cx="4914480" cy="221599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Probative Questions: </a:t>
            </a:r>
          </a:p>
          <a:p>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1. What aspects of Southern culture and society likely acted as hindrances for activists attempting to improve labor laws?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2. How do you think investigations such as the one mentioned in the poster take place?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3. What class of people would likely disagree with arguments expressed in this source? </a:t>
            </a:r>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US" dirty="0"/>
              <a:t> </a:t>
            </a:r>
          </a:p>
        </p:txBody>
      </p:sp>
      <p:sp>
        <p:nvSpPr>
          <p:cNvPr id="2" name="Slide Number Placeholder 1">
            <a:extLst>
              <a:ext uri="{FF2B5EF4-FFF2-40B4-BE49-F238E27FC236}">
                <a16:creationId xmlns:a16="http://schemas.microsoft.com/office/drawing/2014/main" id="{7DC1211B-B7F9-46B2-8A3E-4E2CEE05A373}"/>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274753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DEFA9B-575E-4874-80B2-4CB14D1DF6B2}"/>
              </a:ext>
              <a:ext uri="{C183D7F6-B498-43B3-948B-1728B52AA6E4}">
                <adec:decorative xmlns:adec="http://schemas.microsoft.com/office/drawing/2017/decorative" val="1"/>
              </a:ext>
            </a:extLst>
          </p:cNvPr>
          <p:cNvSpPr/>
          <p:nvPr/>
        </p:nvSpPr>
        <p:spPr>
          <a:xfrm>
            <a:off x="186117" y="121381"/>
            <a:ext cx="5647790"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4C02F2C3-0C37-40C9-8D77-8F713F6317A0}"/>
              </a:ext>
            </a:extLst>
          </p:cNvPr>
          <p:cNvSpPr txBox="1"/>
          <p:nvPr/>
        </p:nvSpPr>
        <p:spPr>
          <a:xfrm>
            <a:off x="294524" y="432573"/>
            <a:ext cx="3469608" cy="95410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Point of View:              </a:t>
            </a:r>
            <a:r>
              <a:rPr lang="en-US" sz="2000" b="1" u="sng" dirty="0">
                <a:latin typeface="Arial" panose="020B0604020202020204" pitchFamily="34" charset="0"/>
                <a:cs typeface="Arial" panose="020B0604020202020204" pitchFamily="34" charset="0"/>
              </a:rPr>
              <a:t>Politician</a:t>
            </a:r>
            <a:r>
              <a:rPr lang="en-US" sz="20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Small Town Mayor, 1939</a:t>
            </a:r>
          </a:p>
          <a:p>
            <a:r>
              <a:rPr lang="en-US" sz="1200" b="1" dirty="0">
                <a:latin typeface="Arial" panose="020B0604020202020204" pitchFamily="34" charset="0"/>
                <a:cs typeface="Arial" panose="020B0604020202020204" pitchFamily="34" charset="0"/>
              </a:rPr>
              <a:t>Credits: </a:t>
            </a:r>
            <a:r>
              <a:rPr lang="en-US" sz="1200" dirty="0">
                <a:latin typeface="Arial" panose="020B0604020202020204" pitchFamily="34" charset="0"/>
                <a:cs typeface="Arial" panose="020B0604020202020204" pitchFamily="34" charset="0"/>
              </a:rPr>
              <a:t>Wolcott, Marion Post</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20013CF-22B8-4ACC-9FBA-F1E1BE07773C}"/>
              </a:ext>
            </a:extLst>
          </p:cNvPr>
          <p:cNvSpPr txBox="1"/>
          <p:nvPr/>
        </p:nvSpPr>
        <p:spPr>
          <a:xfrm>
            <a:off x="294524" y="1552932"/>
            <a:ext cx="2626305" cy="2308324"/>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 </a:t>
            </a:r>
            <a:r>
              <a:rPr lang="en-US" sz="1200" dirty="0">
                <a:latin typeface="Arial" panose="020B0604020202020204" pitchFamily="34" charset="0"/>
                <a:cs typeface="Arial" panose="020B0604020202020204" pitchFamily="34" charset="0"/>
              </a:rPr>
              <a:t>R.B. Whitley is the mayor of and one of the first citizens of the town.  He is also the owner of the general store, president of the bank, runs a cotton mill and owns the Whitley-Davis farm. He said he cut down the trees and pulled the stumps out of the main street, and was the first man in that town of Wendell, Wake County, North Carolina.</a:t>
            </a:r>
          </a:p>
          <a:p>
            <a:endParaRPr lang="en-US" sz="1200" dirty="0">
              <a:latin typeface="Arial" panose="020B0604020202020204" pitchFamily="34" charset="0"/>
              <a:cs typeface="Arial" panose="020B0604020202020204" pitchFamily="34" charset="0"/>
            </a:endParaRPr>
          </a:p>
        </p:txBody>
      </p:sp>
      <p:pic>
        <p:nvPicPr>
          <p:cNvPr id="7" name="Picture 6" descr="Black and white photograph of man in a suit and tie sitting in a chair smoking a chigar.  ">
            <a:extLst>
              <a:ext uri="{FF2B5EF4-FFF2-40B4-BE49-F238E27FC236}">
                <a16:creationId xmlns:a16="http://schemas.microsoft.com/office/drawing/2014/main" id="{3E430DFA-0782-4984-A34B-D9068877B3B5}"/>
              </a:ext>
            </a:extLst>
          </p:cNvPr>
          <p:cNvPicPr/>
          <p:nvPr/>
        </p:nvPicPr>
        <p:blipFill rotWithShape="1">
          <a:blip r:embed="rId2">
            <a:extLst>
              <a:ext uri="{28A0092B-C50C-407E-A947-70E740481C1C}">
                <a14:useLocalDpi xmlns:a14="http://schemas.microsoft.com/office/drawing/2010/main" val="0"/>
              </a:ext>
            </a:extLst>
          </a:blip>
          <a:srcRect l="19077" t="5829" r="12524" b="7631"/>
          <a:stretch/>
        </p:blipFill>
        <p:spPr bwMode="auto">
          <a:xfrm>
            <a:off x="3182922" y="1613303"/>
            <a:ext cx="2442790" cy="2526104"/>
          </a:xfrm>
          <a:prstGeom prst="rect">
            <a:avLst/>
          </a:prstGeom>
          <a:noFill/>
          <a:ln>
            <a:noFill/>
          </a:ln>
        </p:spPr>
      </p:pic>
      <p:sp>
        <p:nvSpPr>
          <p:cNvPr id="9" name="TextBox 8">
            <a:extLst>
              <a:ext uri="{FF2B5EF4-FFF2-40B4-BE49-F238E27FC236}">
                <a16:creationId xmlns:a16="http://schemas.microsoft.com/office/drawing/2014/main" id="{B134A36D-BA3F-46C2-A456-83398D280826}"/>
              </a:ext>
            </a:extLst>
          </p:cNvPr>
          <p:cNvSpPr txBox="1"/>
          <p:nvPr/>
        </p:nvSpPr>
        <p:spPr>
          <a:xfrm>
            <a:off x="376344" y="4230588"/>
            <a:ext cx="4562763" cy="2308324"/>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Probative Questions: </a:t>
            </a: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1. Why might Mr. Whitley have a conflict of interest with regards to child labor (as both a business man and public servant)? </a:t>
            </a:r>
          </a:p>
          <a:p>
            <a:pPr lvl="0"/>
            <a:endParaRPr lang="en-US" sz="1200"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2. How might the role of a small town mayor in child labor policy be different from that of a large city mayor? </a:t>
            </a:r>
          </a:p>
          <a:p>
            <a:pPr lvl="0"/>
            <a:endParaRPr lang="en-US" sz="1200"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3. Do you think it was common for business and politics to collide in small southern towns? Why or why not? </a:t>
            </a:r>
          </a:p>
        </p:txBody>
      </p:sp>
      <p:sp>
        <p:nvSpPr>
          <p:cNvPr id="12" name="Rectangle 11">
            <a:extLst>
              <a:ext uri="{FF2B5EF4-FFF2-40B4-BE49-F238E27FC236}">
                <a16:creationId xmlns:a16="http://schemas.microsoft.com/office/drawing/2014/main" id="{6E188C3F-86D8-4F3D-AD2C-199164C29462}"/>
              </a:ext>
              <a:ext uri="{C183D7F6-B498-43B3-948B-1728B52AA6E4}">
                <adec:decorative xmlns:adec="http://schemas.microsoft.com/office/drawing/2017/decorative" val="1"/>
              </a:ext>
            </a:extLst>
          </p:cNvPr>
          <p:cNvSpPr/>
          <p:nvPr/>
        </p:nvSpPr>
        <p:spPr>
          <a:xfrm>
            <a:off x="6096000" y="121381"/>
            <a:ext cx="5647790" cy="65087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204317-FB20-4AEE-8595-4479DBBEB01B}"/>
              </a:ext>
            </a:extLst>
          </p:cNvPr>
          <p:cNvSpPr txBox="1"/>
          <p:nvPr/>
        </p:nvSpPr>
        <p:spPr>
          <a:xfrm>
            <a:off x="6142182" y="364839"/>
            <a:ext cx="5305287" cy="113877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Point of View:                       </a:t>
            </a:r>
            <a:r>
              <a:rPr lang="en-US" sz="2000" b="1" u="sng" dirty="0">
                <a:latin typeface="Arial" panose="020B0604020202020204" pitchFamily="34" charset="0"/>
                <a:cs typeface="Arial" panose="020B0604020202020204" pitchFamily="34" charset="0"/>
              </a:rPr>
              <a:t>Politician                          </a:t>
            </a:r>
            <a:endParaRPr lang="en-US" sz="120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President Woodrow Wilson signing Child Labor Legislation, 1916</a:t>
            </a:r>
          </a:p>
          <a:p>
            <a:r>
              <a:rPr lang="en-US" sz="1200" b="1" dirty="0">
                <a:latin typeface="Arial" panose="020B0604020202020204" pitchFamily="34" charset="0"/>
                <a:cs typeface="Arial" panose="020B0604020202020204" pitchFamily="34" charset="0"/>
              </a:rPr>
              <a:t>Credits:</a:t>
            </a:r>
            <a:r>
              <a:rPr lang="en-US" sz="1200" dirty="0">
                <a:latin typeface="Arial" panose="020B0604020202020204" pitchFamily="34" charset="0"/>
                <a:cs typeface="Arial" panose="020B0604020202020204" pitchFamily="34" charset="0"/>
              </a:rPr>
              <a:t>  Library of Congress Collection, Harris &amp; Ewing photographers.</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A3964E7-D6B6-40C9-809B-25D4179061B5}"/>
              </a:ext>
            </a:extLst>
          </p:cNvPr>
          <p:cNvSpPr txBox="1"/>
          <p:nvPr/>
        </p:nvSpPr>
        <p:spPr>
          <a:xfrm>
            <a:off x="6196407" y="1747070"/>
            <a:ext cx="2221222" cy="2308324"/>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Background: </a:t>
            </a:r>
            <a:r>
              <a:rPr lang="en-US" sz="1200" dirty="0">
                <a:latin typeface="Arial" panose="020B0604020202020204" pitchFamily="34" charset="0"/>
                <a:cs typeface="Arial" panose="020B0604020202020204" pitchFamily="34" charset="0"/>
              </a:rPr>
              <a:t>This photo depicts president Woodrow Wilson signing the Keating-Owen Child Labor Act of 1916. This child labor act limited the work hours of children, forbade the interstate sale of goods produced by child labor, and began a new program of federal regulation in industry.</a:t>
            </a:r>
          </a:p>
          <a:p>
            <a:endParaRPr lang="en-US" sz="1200" dirty="0">
              <a:latin typeface="Arial" panose="020B0604020202020204" pitchFamily="34" charset="0"/>
              <a:cs typeface="Arial" panose="020B0604020202020204" pitchFamily="34" charset="0"/>
            </a:endParaRPr>
          </a:p>
        </p:txBody>
      </p:sp>
      <p:pic>
        <p:nvPicPr>
          <p:cNvPr id="4" name="Picture 3" descr="A black and white photograph of dignitaries signing child labor laws into effect.&#10;">
            <a:extLst>
              <a:ext uri="{FF2B5EF4-FFF2-40B4-BE49-F238E27FC236}">
                <a16:creationId xmlns:a16="http://schemas.microsoft.com/office/drawing/2014/main" id="{875695E4-1729-45D9-AF56-F5B7CAF790B6}"/>
              </a:ext>
            </a:extLst>
          </p:cNvPr>
          <p:cNvPicPr>
            <a:picLocks noChangeAspect="1"/>
          </p:cNvPicPr>
          <p:nvPr/>
        </p:nvPicPr>
        <p:blipFill>
          <a:blip r:embed="rId3"/>
          <a:stretch>
            <a:fillRect/>
          </a:stretch>
        </p:blipFill>
        <p:spPr>
          <a:xfrm>
            <a:off x="8679722" y="1714129"/>
            <a:ext cx="2941971" cy="2189539"/>
          </a:xfrm>
          <a:prstGeom prst="rect">
            <a:avLst/>
          </a:prstGeom>
        </p:spPr>
      </p:pic>
      <p:sp>
        <p:nvSpPr>
          <p:cNvPr id="6" name="TextBox 5">
            <a:extLst>
              <a:ext uri="{FF2B5EF4-FFF2-40B4-BE49-F238E27FC236}">
                <a16:creationId xmlns:a16="http://schemas.microsoft.com/office/drawing/2014/main" id="{EB7A10C2-5D58-45DF-BD0F-2AD33925F313}"/>
              </a:ext>
            </a:extLst>
          </p:cNvPr>
          <p:cNvSpPr txBox="1"/>
          <p:nvPr/>
        </p:nvSpPr>
        <p:spPr>
          <a:xfrm>
            <a:off x="6196407" y="4322921"/>
            <a:ext cx="5251062" cy="193899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Probative Questions: </a:t>
            </a:r>
          </a:p>
          <a:p>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1. Why was this photo taken? (Why was this moment significant?)</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2. Who would be negatively affected by the policy being signed here?</a:t>
            </a:r>
          </a:p>
          <a:p>
            <a:pPr lvl="0"/>
            <a:r>
              <a:rPr lang="en-US" sz="1200" dirty="0">
                <a:latin typeface="Arial" panose="020B0604020202020204" pitchFamily="34" charset="0"/>
                <a:cs typeface="Arial" panose="020B0604020202020204" pitchFamily="34" charset="0"/>
              </a:rPr>
              <a:t> </a:t>
            </a:r>
          </a:p>
          <a:p>
            <a:pPr lvl="0"/>
            <a:r>
              <a:rPr lang="en-US" sz="1200" dirty="0">
                <a:latin typeface="Arial" panose="020B0604020202020204" pitchFamily="34" charset="0"/>
                <a:cs typeface="Arial" panose="020B0604020202020204" pitchFamily="34" charset="0"/>
              </a:rPr>
              <a:t>3. What was this photo likely used for? How may activists have employed it as a tool?</a:t>
            </a:r>
          </a:p>
          <a:p>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p:txBody>
      </p:sp>
      <p:sp>
        <p:nvSpPr>
          <p:cNvPr id="2" name="Slide Number Placeholder 1">
            <a:extLst>
              <a:ext uri="{FF2B5EF4-FFF2-40B4-BE49-F238E27FC236}">
                <a16:creationId xmlns:a16="http://schemas.microsoft.com/office/drawing/2014/main" id="{DF5FF4C2-5800-406C-AA83-6FBD42E48B9D}"/>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1626412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26874F0ED9894584C9C3C22DAD350A" ma:contentTypeVersion="10" ma:contentTypeDescription="Create a new document." ma:contentTypeScope="" ma:versionID="229405441bc49f968401267bda114ee0">
  <xsd:schema xmlns:xsd="http://www.w3.org/2001/XMLSchema" xmlns:xs="http://www.w3.org/2001/XMLSchema" xmlns:p="http://schemas.microsoft.com/office/2006/metadata/properties" xmlns:ns3="1ba7f38b-48d1-4deb-85a4-ced8a4ae5eaa" targetNamespace="http://schemas.microsoft.com/office/2006/metadata/properties" ma:root="true" ma:fieldsID="55f4e70e245d9b430fd87887503f8c36" ns3:_="">
    <xsd:import namespace="1ba7f38b-48d1-4deb-85a4-ced8a4ae5e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7f38b-48d1-4deb-85a4-ced8a4ae5e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A57175-2B09-4E78-AE37-5F137C6A5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a7f38b-48d1-4deb-85a4-ced8a4ae5e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1F50CE-8DBA-4F43-AB87-844FAE855DCA}">
  <ds:schemaRefs>
    <ds:schemaRef ds:uri="http://schemas.microsoft.com/sharepoint/v3/contenttype/forms"/>
  </ds:schemaRefs>
</ds:datastoreItem>
</file>

<file path=customXml/itemProps3.xml><?xml version="1.0" encoding="utf-8"?>
<ds:datastoreItem xmlns:ds="http://schemas.openxmlformats.org/officeDocument/2006/customXml" ds:itemID="{080D957F-F473-4F0D-8FCE-0B31242DDD8A}">
  <ds:schemaRefs>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1ba7f38b-48d1-4deb-85a4-ced8a4ae5ea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754</TotalTime>
  <Words>2907</Words>
  <Application>Microsoft Office PowerPoint</Application>
  <PresentationFormat>Widescreen</PresentationFormat>
  <Paragraphs>255</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Times New Roman</vt:lpstr>
      <vt:lpstr>office theme</vt:lpstr>
      <vt:lpstr>PowerPoint Presentation</vt:lpstr>
      <vt:lpstr>Problems And Perspectives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and Perspectives</dc:title>
  <dc:subject>Lesson Plan Grades 9-12</dc:subject>
  <dc:creator>Carl Sandburg Home NHS</dc:creator>
  <cp:lastModifiedBy>Hollingsworth, Ginger</cp:lastModifiedBy>
  <cp:revision>22</cp:revision>
  <dcterms:created xsi:type="dcterms:W3CDTF">2020-07-22T14:19:25Z</dcterms:created>
  <dcterms:modified xsi:type="dcterms:W3CDTF">2020-07-31T14:40:12Z</dcterms:modified>
  <cp:category>education, Carl Sandburg, writing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0x0101004D26874F0ED9894584C9C3C22DAD350A</vt:lpwstr>
  </property>
</Properties>
</file>